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69" r:id="rId4"/>
    <p:sldId id="261" r:id="rId5"/>
    <p:sldId id="275" r:id="rId6"/>
    <p:sldId id="271" r:id="rId7"/>
    <p:sldId id="265" r:id="rId8"/>
    <p:sldId id="259" r:id="rId9"/>
    <p:sldId id="268" r:id="rId10"/>
    <p:sldId id="266" r:id="rId11"/>
    <p:sldId id="274" r:id="rId12"/>
    <p:sldId id="272" r:id="rId13"/>
    <p:sldId id="276" r:id="rId14"/>
    <p:sldId id="273" r:id="rId15"/>
    <p:sldId id="262" r:id="rId16"/>
    <p:sldId id="258" r:id="rId17"/>
    <p:sldId id="264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86" autoAdjust="0"/>
  </p:normalViewPr>
  <p:slideViewPr>
    <p:cSldViewPr snapToGrid="0">
      <p:cViewPr>
        <p:scale>
          <a:sx n="100" d="100"/>
          <a:sy n="100" d="100"/>
        </p:scale>
        <p:origin x="954" y="-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D462E5-0DFA-4C4F-8A22-5386D3DCFDA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56AD3576-94CB-468C-9C28-5A7E8F76AF7F}">
      <dgm:prSet phldrT="[Text]"/>
      <dgm:spPr/>
      <dgm:t>
        <a:bodyPr/>
        <a:lstStyle/>
        <a:p>
          <a:r>
            <a:rPr lang="en-AU" dirty="0"/>
            <a:t>Metadata Database</a:t>
          </a:r>
        </a:p>
      </dgm:t>
    </dgm:pt>
    <dgm:pt modelId="{4B78D2DA-CB31-4100-96B1-BDAE2AA7963D}" type="parTrans" cxnId="{C988C2F6-57D5-4F61-A198-3483434A37AE}">
      <dgm:prSet/>
      <dgm:spPr/>
      <dgm:t>
        <a:bodyPr/>
        <a:lstStyle/>
        <a:p>
          <a:endParaRPr lang="en-AU"/>
        </a:p>
      </dgm:t>
    </dgm:pt>
    <dgm:pt modelId="{FDCC0863-F70C-4CD8-B33A-C43F94397706}" type="sibTrans" cxnId="{C988C2F6-57D5-4F61-A198-3483434A37AE}">
      <dgm:prSet/>
      <dgm:spPr/>
      <dgm:t>
        <a:bodyPr/>
        <a:lstStyle/>
        <a:p>
          <a:endParaRPr lang="en-AU"/>
        </a:p>
      </dgm:t>
    </dgm:pt>
    <dgm:pt modelId="{77551397-6D65-4437-9159-BC9CC5200C60}">
      <dgm:prSet phldrT="[Text]" custT="1"/>
      <dgm:spPr/>
      <dgm:t>
        <a:bodyPr/>
        <a:lstStyle/>
        <a:p>
          <a:r>
            <a:rPr lang="en-AU" sz="1100" dirty="0"/>
            <a:t>Contains all deployment info but also maybe some info about corrections (e.g. clock offset) to automate re-processing</a:t>
          </a:r>
        </a:p>
      </dgm:t>
    </dgm:pt>
    <dgm:pt modelId="{3CA2EE23-3BE8-43C5-BAC5-D2F1DE59AADB}" type="parTrans" cxnId="{9740A263-B54D-40EE-8FED-AA04AC4AF527}">
      <dgm:prSet/>
      <dgm:spPr/>
      <dgm:t>
        <a:bodyPr/>
        <a:lstStyle/>
        <a:p>
          <a:endParaRPr lang="en-AU"/>
        </a:p>
      </dgm:t>
    </dgm:pt>
    <dgm:pt modelId="{2593C417-771F-472E-8C32-200D12031A7E}" type="sibTrans" cxnId="{9740A263-B54D-40EE-8FED-AA04AC4AF527}">
      <dgm:prSet/>
      <dgm:spPr/>
      <dgm:t>
        <a:bodyPr/>
        <a:lstStyle/>
        <a:p>
          <a:endParaRPr lang="en-AU"/>
        </a:p>
      </dgm:t>
    </dgm:pt>
    <dgm:pt modelId="{5326DFFD-AB20-4523-8ADE-9A0B172F8F61}">
      <dgm:prSet phldrT="[Text]"/>
      <dgm:spPr/>
      <dgm:t>
        <a:bodyPr/>
        <a:lstStyle/>
        <a:p>
          <a:r>
            <a:rPr lang="en-AU" dirty="0"/>
            <a:t>Process Level 1</a:t>
          </a:r>
        </a:p>
        <a:p>
          <a:r>
            <a:rPr lang="en-AU" dirty="0"/>
            <a:t>[Quality Controlled Data]</a:t>
          </a:r>
        </a:p>
      </dgm:t>
    </dgm:pt>
    <dgm:pt modelId="{24A79A8C-55BD-4B77-8B66-B9991984E640}" type="parTrans" cxnId="{B53302AD-32C3-495D-846C-920898F8B5CD}">
      <dgm:prSet/>
      <dgm:spPr/>
      <dgm:t>
        <a:bodyPr/>
        <a:lstStyle/>
        <a:p>
          <a:endParaRPr lang="en-AU"/>
        </a:p>
      </dgm:t>
    </dgm:pt>
    <dgm:pt modelId="{CDFE8B6F-ACCA-4EFF-BBFA-5B1F64804C46}" type="sibTrans" cxnId="{B53302AD-32C3-495D-846C-920898F8B5CD}">
      <dgm:prSet/>
      <dgm:spPr/>
      <dgm:t>
        <a:bodyPr/>
        <a:lstStyle/>
        <a:p>
          <a:endParaRPr lang="en-AU"/>
        </a:p>
      </dgm:t>
    </dgm:pt>
    <dgm:pt modelId="{0D8723BD-78A5-48E7-A714-EA725C07149E}">
      <dgm:prSet phldrT="[Text]" custT="1"/>
      <dgm:spPr/>
      <dgm:t>
        <a:bodyPr/>
        <a:lstStyle/>
        <a:p>
          <a:r>
            <a:rPr lang="en-AU" sz="1100" dirty="0"/>
            <a:t>Real units and base QC</a:t>
          </a:r>
        </a:p>
      </dgm:t>
    </dgm:pt>
    <dgm:pt modelId="{B708BE16-8422-41FC-A0CD-88988701E4D6}" type="parTrans" cxnId="{1FA5C733-EBB3-4847-B5F9-139483B43DB0}">
      <dgm:prSet/>
      <dgm:spPr/>
      <dgm:t>
        <a:bodyPr/>
        <a:lstStyle/>
        <a:p>
          <a:endParaRPr lang="en-AU"/>
        </a:p>
      </dgm:t>
    </dgm:pt>
    <dgm:pt modelId="{29F52496-3DB6-4009-A4F5-40CA956DDCD1}" type="sibTrans" cxnId="{1FA5C733-EBB3-4847-B5F9-139483B43DB0}">
      <dgm:prSet/>
      <dgm:spPr/>
      <dgm:t>
        <a:bodyPr/>
        <a:lstStyle/>
        <a:p>
          <a:endParaRPr lang="en-AU"/>
        </a:p>
      </dgm:t>
    </dgm:pt>
    <dgm:pt modelId="{F07C77A7-DD7F-4E1B-949A-C0C858E1A9A9}">
      <dgm:prSet phldrT="[Text]"/>
      <dgm:spPr/>
      <dgm:t>
        <a:bodyPr/>
        <a:lstStyle/>
        <a:p>
          <a:r>
            <a:rPr lang="en-AU" dirty="0"/>
            <a:t>Process Level 2</a:t>
          </a:r>
        </a:p>
        <a:p>
          <a:r>
            <a:rPr lang="en-AU" dirty="0"/>
            <a:t>[Derived Products]</a:t>
          </a:r>
        </a:p>
      </dgm:t>
    </dgm:pt>
    <dgm:pt modelId="{8B75B9A0-8F00-478E-8E21-00977795EE26}" type="parTrans" cxnId="{89BF85FF-0928-4D42-ABED-64BB54CA3D02}">
      <dgm:prSet/>
      <dgm:spPr/>
      <dgm:t>
        <a:bodyPr/>
        <a:lstStyle/>
        <a:p>
          <a:endParaRPr lang="en-AU"/>
        </a:p>
      </dgm:t>
    </dgm:pt>
    <dgm:pt modelId="{A0C71B4D-7AAB-4EB6-8612-2AE71C9AD915}" type="sibTrans" cxnId="{89BF85FF-0928-4D42-ABED-64BB54CA3D02}">
      <dgm:prSet/>
      <dgm:spPr/>
      <dgm:t>
        <a:bodyPr/>
        <a:lstStyle/>
        <a:p>
          <a:endParaRPr lang="en-AU"/>
        </a:p>
      </dgm:t>
    </dgm:pt>
    <dgm:pt modelId="{DC017066-178B-49A0-9177-908A7A887932}">
      <dgm:prSet phldrT="[Text]" custT="1"/>
      <dgm:spPr/>
      <dgm:t>
        <a:bodyPr/>
        <a:lstStyle/>
        <a:p>
          <a:r>
            <a:rPr lang="en-AU" sz="1100" dirty="0"/>
            <a:t>100% automated to get to this point</a:t>
          </a:r>
        </a:p>
      </dgm:t>
    </dgm:pt>
    <dgm:pt modelId="{669227D6-C4E9-493A-B3B4-1F451643D47D}" type="parTrans" cxnId="{5708A7EB-A210-4C44-8797-3275FE1D844B}">
      <dgm:prSet/>
      <dgm:spPr/>
      <dgm:t>
        <a:bodyPr/>
        <a:lstStyle/>
        <a:p>
          <a:endParaRPr lang="en-AU"/>
        </a:p>
      </dgm:t>
    </dgm:pt>
    <dgm:pt modelId="{029F8BC4-71B6-4304-9454-96CB4B6CF56A}" type="sibTrans" cxnId="{5708A7EB-A210-4C44-8797-3275FE1D844B}">
      <dgm:prSet/>
      <dgm:spPr/>
      <dgm:t>
        <a:bodyPr/>
        <a:lstStyle/>
        <a:p>
          <a:endParaRPr lang="en-AU"/>
        </a:p>
      </dgm:t>
    </dgm:pt>
    <dgm:pt modelId="{85D169A9-7D3F-4D3C-BD7A-620092FEB6C7}">
      <dgm:prSet/>
      <dgm:spPr/>
      <dgm:t>
        <a:bodyPr/>
        <a:lstStyle/>
        <a:p>
          <a:r>
            <a:rPr lang="en-AU" dirty="0"/>
            <a:t>Process Level 3</a:t>
          </a:r>
        </a:p>
        <a:p>
          <a:r>
            <a:rPr lang="en-AU" dirty="0"/>
            <a:t>[Interpreted products]</a:t>
          </a:r>
        </a:p>
      </dgm:t>
    </dgm:pt>
    <dgm:pt modelId="{254E0C83-79B7-474C-85BA-BF1CA6D62C9D}" type="parTrans" cxnId="{EA1696EB-4539-4744-8B6E-0683C640D07C}">
      <dgm:prSet/>
      <dgm:spPr/>
      <dgm:t>
        <a:bodyPr/>
        <a:lstStyle/>
        <a:p>
          <a:endParaRPr lang="en-AU"/>
        </a:p>
      </dgm:t>
    </dgm:pt>
    <dgm:pt modelId="{B2048846-506E-4C9A-AFC0-D2417EA379CF}" type="sibTrans" cxnId="{EA1696EB-4539-4744-8B6E-0683C640D07C}">
      <dgm:prSet/>
      <dgm:spPr/>
      <dgm:t>
        <a:bodyPr/>
        <a:lstStyle/>
        <a:p>
          <a:endParaRPr lang="en-AU"/>
        </a:p>
      </dgm:t>
    </dgm:pt>
    <dgm:pt modelId="{7779932B-56C6-4C56-BD0B-5E8C89E9E880}">
      <dgm:prSet/>
      <dgm:spPr/>
      <dgm:t>
        <a:bodyPr/>
        <a:lstStyle/>
        <a:p>
          <a:r>
            <a:rPr lang="en-AU" dirty="0"/>
            <a:t>Process Level 4 </a:t>
          </a:r>
        </a:p>
        <a:p>
          <a:r>
            <a:rPr lang="en-AU" dirty="0"/>
            <a:t>[Knowledge Products]</a:t>
          </a:r>
        </a:p>
      </dgm:t>
    </dgm:pt>
    <dgm:pt modelId="{B80DA13B-050C-4B92-8EEC-E3E6139FFE55}" type="parTrans" cxnId="{F7A38668-9D8F-423F-9FEB-15F28FDF3147}">
      <dgm:prSet/>
      <dgm:spPr/>
      <dgm:t>
        <a:bodyPr/>
        <a:lstStyle/>
        <a:p>
          <a:endParaRPr lang="en-AU"/>
        </a:p>
      </dgm:t>
    </dgm:pt>
    <dgm:pt modelId="{B1CB52DA-B1AB-4929-950E-3A5DADB7814B}" type="sibTrans" cxnId="{F7A38668-9D8F-423F-9FEB-15F28FDF3147}">
      <dgm:prSet/>
      <dgm:spPr/>
      <dgm:t>
        <a:bodyPr/>
        <a:lstStyle/>
        <a:p>
          <a:endParaRPr lang="en-AU"/>
        </a:p>
      </dgm:t>
    </dgm:pt>
    <dgm:pt modelId="{6EC83C4C-6C38-46C3-AB2D-1500C0B73897}">
      <dgm:prSet phldrT="[Text]" custT="1"/>
      <dgm:spPr/>
      <dgm:t>
        <a:bodyPr/>
        <a:lstStyle/>
        <a:p>
          <a:r>
            <a:rPr lang="en-AU" sz="1100" dirty="0"/>
            <a:t>Filtered or smoothed data? </a:t>
          </a:r>
        </a:p>
      </dgm:t>
    </dgm:pt>
    <dgm:pt modelId="{9847F2C2-2F2B-4489-8A3B-FB16ABB63F7C}" type="parTrans" cxnId="{16CCF8B0-518B-482E-9D0A-C099201D0C11}">
      <dgm:prSet/>
      <dgm:spPr/>
      <dgm:t>
        <a:bodyPr/>
        <a:lstStyle/>
        <a:p>
          <a:endParaRPr lang="en-AU"/>
        </a:p>
      </dgm:t>
    </dgm:pt>
    <dgm:pt modelId="{C8D21CB3-ED81-46F6-9A26-59F759B16DA7}" type="sibTrans" cxnId="{16CCF8B0-518B-482E-9D0A-C099201D0C11}">
      <dgm:prSet/>
      <dgm:spPr/>
      <dgm:t>
        <a:bodyPr/>
        <a:lstStyle/>
        <a:p>
          <a:endParaRPr lang="en-AU"/>
        </a:p>
      </dgm:t>
    </dgm:pt>
    <dgm:pt modelId="{C2D85168-72E3-4F8B-A1F9-1499877911B2}">
      <dgm:prSet phldrT="[Text]"/>
      <dgm:spPr/>
      <dgm:t>
        <a:bodyPr/>
        <a:lstStyle/>
        <a:p>
          <a:r>
            <a:rPr lang="en-AU" dirty="0"/>
            <a:t>Process Level 0</a:t>
          </a:r>
        </a:p>
        <a:p>
          <a:r>
            <a:rPr lang="en-AU" dirty="0"/>
            <a:t>[Raw Data]</a:t>
          </a:r>
        </a:p>
      </dgm:t>
    </dgm:pt>
    <dgm:pt modelId="{F55E4647-ACE8-4F4E-A102-30DDBD72F0F3}" type="parTrans" cxnId="{2DEF25EC-F740-4230-A9D6-E3A2875AFB6F}">
      <dgm:prSet/>
      <dgm:spPr/>
      <dgm:t>
        <a:bodyPr/>
        <a:lstStyle/>
        <a:p>
          <a:endParaRPr lang="en-AU"/>
        </a:p>
      </dgm:t>
    </dgm:pt>
    <dgm:pt modelId="{40781B3C-258C-423D-97DF-39329160C8C9}" type="sibTrans" cxnId="{2DEF25EC-F740-4230-A9D6-E3A2875AFB6F}">
      <dgm:prSet/>
      <dgm:spPr/>
      <dgm:t>
        <a:bodyPr/>
        <a:lstStyle/>
        <a:p>
          <a:endParaRPr lang="en-AU"/>
        </a:p>
      </dgm:t>
    </dgm:pt>
    <dgm:pt modelId="{3620EE27-80D2-41C4-9868-9E97075FD26F}">
      <dgm:prSet phldrT="[Text]" custT="1"/>
      <dgm:spPr/>
      <dgm:t>
        <a:bodyPr/>
        <a:lstStyle/>
        <a:p>
          <a:r>
            <a:rPr lang="en-AU" sz="1100" dirty="0"/>
            <a:t>Standard Format. Otherwise Raw.</a:t>
          </a:r>
        </a:p>
      </dgm:t>
    </dgm:pt>
    <dgm:pt modelId="{4AF17CB9-2323-4173-8BCF-221AF8F6B115}" type="parTrans" cxnId="{6976913C-FFB4-4980-A846-7AAD15FAF85B}">
      <dgm:prSet/>
      <dgm:spPr/>
      <dgm:t>
        <a:bodyPr/>
        <a:lstStyle/>
        <a:p>
          <a:endParaRPr lang="en-AU"/>
        </a:p>
      </dgm:t>
    </dgm:pt>
    <dgm:pt modelId="{7C098E52-79D1-4708-889F-F4A4A026DD73}" type="sibTrans" cxnId="{6976913C-FFB4-4980-A846-7AAD15FAF85B}">
      <dgm:prSet/>
      <dgm:spPr/>
      <dgm:t>
        <a:bodyPr/>
        <a:lstStyle/>
        <a:p>
          <a:endParaRPr lang="en-AU"/>
        </a:p>
      </dgm:t>
    </dgm:pt>
    <dgm:pt modelId="{EF127BC1-6B3A-4F00-86C0-7F60CF75DC6A}">
      <dgm:prSet phldrT="[Text]" custT="1"/>
      <dgm:spPr/>
      <dgm:t>
        <a:bodyPr/>
        <a:lstStyle/>
        <a:p>
          <a:r>
            <a:rPr lang="en-AU" sz="1100" dirty="0"/>
            <a:t>Unwrapped, </a:t>
          </a:r>
          <a:r>
            <a:rPr lang="en-AU" sz="1100" dirty="0" err="1"/>
            <a:t>despiked</a:t>
          </a:r>
          <a:r>
            <a:rPr lang="en-AU" sz="1100" dirty="0"/>
            <a:t> and replaced etc. </a:t>
          </a:r>
        </a:p>
      </dgm:t>
    </dgm:pt>
    <dgm:pt modelId="{0CC31770-EF61-4B48-8154-3B339958663E}" type="parTrans" cxnId="{F4A031ED-D317-4D72-992E-1B4A2B7A2CED}">
      <dgm:prSet/>
      <dgm:spPr/>
      <dgm:t>
        <a:bodyPr/>
        <a:lstStyle/>
        <a:p>
          <a:endParaRPr lang="en-AU"/>
        </a:p>
      </dgm:t>
    </dgm:pt>
    <dgm:pt modelId="{A70E7853-1B07-402E-9632-1ACFA4974097}" type="sibTrans" cxnId="{F4A031ED-D317-4D72-992E-1B4A2B7A2CED}">
      <dgm:prSet/>
      <dgm:spPr/>
      <dgm:t>
        <a:bodyPr/>
        <a:lstStyle/>
        <a:p>
          <a:endParaRPr lang="en-AU"/>
        </a:p>
      </dgm:t>
    </dgm:pt>
    <dgm:pt modelId="{FFC65D71-7420-438F-B15D-784E8DBE0484}">
      <dgm:prSet phldrT="[Text]" custT="1"/>
      <dgm:spPr/>
      <dgm:t>
        <a:bodyPr/>
        <a:lstStyle/>
        <a:p>
          <a:r>
            <a:rPr lang="en-AU" sz="1100" dirty="0"/>
            <a:t>Stacked moorings</a:t>
          </a:r>
        </a:p>
      </dgm:t>
    </dgm:pt>
    <dgm:pt modelId="{D096C44F-3C4C-4C19-9057-AE1012094777}" type="parTrans" cxnId="{ED32CA60-249D-445B-8F78-1B8C0AA23727}">
      <dgm:prSet/>
      <dgm:spPr/>
      <dgm:t>
        <a:bodyPr/>
        <a:lstStyle/>
        <a:p>
          <a:endParaRPr lang="en-AU"/>
        </a:p>
      </dgm:t>
    </dgm:pt>
    <dgm:pt modelId="{9720A3EE-6573-4A28-BDCD-4685DE0D399B}" type="sibTrans" cxnId="{ED32CA60-249D-445B-8F78-1B8C0AA23727}">
      <dgm:prSet/>
      <dgm:spPr/>
      <dgm:t>
        <a:bodyPr/>
        <a:lstStyle/>
        <a:p>
          <a:endParaRPr lang="en-AU"/>
        </a:p>
      </dgm:t>
    </dgm:pt>
    <dgm:pt modelId="{EDBA572E-18E1-478D-B119-A3B2E6CA7C5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1100" dirty="0"/>
            <a:t>Merged ADCPs</a:t>
          </a:r>
        </a:p>
      </dgm:t>
    </dgm:pt>
    <dgm:pt modelId="{AE285A9B-FEC4-459F-9C2A-D9D7F29BC850}" type="parTrans" cxnId="{D758792E-F792-491F-8B13-14063F3BCD6F}">
      <dgm:prSet/>
      <dgm:spPr/>
      <dgm:t>
        <a:bodyPr/>
        <a:lstStyle/>
        <a:p>
          <a:endParaRPr lang="en-AU"/>
        </a:p>
      </dgm:t>
    </dgm:pt>
    <dgm:pt modelId="{E8FDBC3B-3B11-48B0-9807-A7CE278A45B6}" type="sibTrans" cxnId="{D758792E-F792-491F-8B13-14063F3BCD6F}">
      <dgm:prSet/>
      <dgm:spPr/>
      <dgm:t>
        <a:bodyPr/>
        <a:lstStyle/>
        <a:p>
          <a:endParaRPr lang="en-AU"/>
        </a:p>
      </dgm:t>
    </dgm:pt>
    <dgm:pt modelId="{1636DD51-1671-4DD1-AA00-B1121F468BD1}" type="pres">
      <dgm:prSet presAssocID="{32D462E5-0DFA-4C4F-8A22-5386D3DCFDA7}" presName="rootnode" presStyleCnt="0">
        <dgm:presLayoutVars>
          <dgm:chMax/>
          <dgm:chPref/>
          <dgm:dir/>
          <dgm:animLvl val="lvl"/>
        </dgm:presLayoutVars>
      </dgm:prSet>
      <dgm:spPr/>
    </dgm:pt>
    <dgm:pt modelId="{DB6605D1-362E-43E3-B314-049BD6361605}" type="pres">
      <dgm:prSet presAssocID="{56AD3576-94CB-468C-9C28-5A7E8F76AF7F}" presName="composite" presStyleCnt="0"/>
      <dgm:spPr/>
    </dgm:pt>
    <dgm:pt modelId="{8E102DA1-0102-463E-B123-49CFFCB9C47C}" type="pres">
      <dgm:prSet presAssocID="{56AD3576-94CB-468C-9C28-5A7E8F76AF7F}" presName="bentUpArrow1" presStyleLbl="alignImgPlace1" presStyleIdx="0" presStyleCnt="5"/>
      <dgm:spPr/>
    </dgm:pt>
    <dgm:pt modelId="{9F134874-0761-42CF-B871-1B99A3D2586C}" type="pres">
      <dgm:prSet presAssocID="{56AD3576-94CB-468C-9C28-5A7E8F76AF7F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A9DF950B-AFD3-4F37-9854-70B4E7E776B5}" type="pres">
      <dgm:prSet presAssocID="{56AD3576-94CB-468C-9C28-5A7E8F76AF7F}" presName="ChildText" presStyleLbl="revTx" presStyleIdx="0" presStyleCnt="5" custScaleX="525341" custLinFactX="100000" custLinFactNeighborX="121830" custLinFactNeighborY="-4803">
        <dgm:presLayoutVars>
          <dgm:chMax val="0"/>
          <dgm:chPref val="0"/>
          <dgm:bulletEnabled val="1"/>
        </dgm:presLayoutVars>
      </dgm:prSet>
      <dgm:spPr/>
    </dgm:pt>
    <dgm:pt modelId="{24FC9CC0-7156-4F3A-9FC8-CE9CE490BECA}" type="pres">
      <dgm:prSet presAssocID="{FDCC0863-F70C-4CD8-B33A-C43F94397706}" presName="sibTrans" presStyleCnt="0"/>
      <dgm:spPr/>
    </dgm:pt>
    <dgm:pt modelId="{AFDD9B92-6D91-4E2D-BC73-EEA853B23818}" type="pres">
      <dgm:prSet presAssocID="{C2D85168-72E3-4F8B-A1F9-1499877911B2}" presName="composite" presStyleCnt="0"/>
      <dgm:spPr/>
    </dgm:pt>
    <dgm:pt modelId="{95355026-5000-4396-B9A9-61F3181C7A39}" type="pres">
      <dgm:prSet presAssocID="{C2D85168-72E3-4F8B-A1F9-1499877911B2}" presName="bentUpArrow1" presStyleLbl="alignImgPlace1" presStyleIdx="1" presStyleCnt="5"/>
      <dgm:spPr/>
    </dgm:pt>
    <dgm:pt modelId="{E3A1E620-66BA-427D-BF96-63CFF8C493BD}" type="pres">
      <dgm:prSet presAssocID="{C2D85168-72E3-4F8B-A1F9-1499877911B2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56E7D236-98F6-4CA9-9042-1E831EEF6051}" type="pres">
      <dgm:prSet presAssocID="{C2D85168-72E3-4F8B-A1F9-1499877911B2}" presName="ChildText" presStyleLbl="revTx" presStyleIdx="1" presStyleCnt="5" custScaleX="525341" custLinFactX="100000" custLinFactNeighborX="121830" custLinFactNeighborY="-4803">
        <dgm:presLayoutVars>
          <dgm:chMax val="0"/>
          <dgm:chPref val="0"/>
          <dgm:bulletEnabled val="1"/>
        </dgm:presLayoutVars>
      </dgm:prSet>
      <dgm:spPr/>
    </dgm:pt>
    <dgm:pt modelId="{E5739009-40FA-4F31-A599-D7DC05058DB0}" type="pres">
      <dgm:prSet presAssocID="{40781B3C-258C-423D-97DF-39329160C8C9}" presName="sibTrans" presStyleCnt="0"/>
      <dgm:spPr/>
    </dgm:pt>
    <dgm:pt modelId="{B94D5E65-64B8-405C-BDA6-89EF638CEF6A}" type="pres">
      <dgm:prSet presAssocID="{5326DFFD-AB20-4523-8ADE-9A0B172F8F61}" presName="composite" presStyleCnt="0"/>
      <dgm:spPr/>
    </dgm:pt>
    <dgm:pt modelId="{FB2135BB-78A2-4CF7-868E-E63F9E85FC77}" type="pres">
      <dgm:prSet presAssocID="{5326DFFD-AB20-4523-8ADE-9A0B172F8F61}" presName="bentUpArrow1" presStyleLbl="alignImgPlace1" presStyleIdx="2" presStyleCnt="5"/>
      <dgm:spPr/>
    </dgm:pt>
    <dgm:pt modelId="{ED6D5879-4FC2-4F9E-B444-32B985248ABB}" type="pres">
      <dgm:prSet presAssocID="{5326DFFD-AB20-4523-8ADE-9A0B172F8F61}" presName="ParentText" presStyleLbl="node1" presStyleIdx="2" presStyleCnt="6" custScaleX="136635">
        <dgm:presLayoutVars>
          <dgm:chMax val="1"/>
          <dgm:chPref val="1"/>
          <dgm:bulletEnabled val="1"/>
        </dgm:presLayoutVars>
      </dgm:prSet>
      <dgm:spPr/>
    </dgm:pt>
    <dgm:pt modelId="{62948FF6-8FFE-4316-A1B0-0061694D4883}" type="pres">
      <dgm:prSet presAssocID="{5326DFFD-AB20-4523-8ADE-9A0B172F8F61}" presName="ChildText" presStyleLbl="revTx" presStyleIdx="2" presStyleCnt="5" custScaleX="371757" custLinFactX="99548" custLinFactNeighborX="100000" custLinFactNeighborY="-5786">
        <dgm:presLayoutVars>
          <dgm:chMax val="0"/>
          <dgm:chPref val="0"/>
          <dgm:bulletEnabled val="1"/>
        </dgm:presLayoutVars>
      </dgm:prSet>
      <dgm:spPr/>
    </dgm:pt>
    <dgm:pt modelId="{ED21D8DA-AEC1-4525-9FD1-E542DC3A9804}" type="pres">
      <dgm:prSet presAssocID="{CDFE8B6F-ACCA-4EFF-BBFA-5B1F64804C46}" presName="sibTrans" presStyleCnt="0"/>
      <dgm:spPr/>
    </dgm:pt>
    <dgm:pt modelId="{CE0A0693-F29A-46EB-B091-7535BF22CA69}" type="pres">
      <dgm:prSet presAssocID="{F07C77A7-DD7F-4E1B-949A-C0C858E1A9A9}" presName="composite" presStyleCnt="0"/>
      <dgm:spPr/>
    </dgm:pt>
    <dgm:pt modelId="{243BD029-0553-411E-9AAC-91B8BBCD3045}" type="pres">
      <dgm:prSet presAssocID="{F07C77A7-DD7F-4E1B-949A-C0C858E1A9A9}" presName="bentUpArrow1" presStyleLbl="alignImgPlace1" presStyleIdx="3" presStyleCnt="5"/>
      <dgm:spPr/>
    </dgm:pt>
    <dgm:pt modelId="{CF40EFD0-9A2B-4DBE-B34C-EE44ED0E052F}" type="pres">
      <dgm:prSet presAssocID="{F07C77A7-DD7F-4E1B-949A-C0C858E1A9A9}" presName="ParentText" presStyleLbl="node1" presStyleIdx="3" presStyleCnt="6" custScaleX="141062">
        <dgm:presLayoutVars>
          <dgm:chMax val="1"/>
          <dgm:chPref val="1"/>
          <dgm:bulletEnabled val="1"/>
        </dgm:presLayoutVars>
      </dgm:prSet>
      <dgm:spPr/>
    </dgm:pt>
    <dgm:pt modelId="{ECB13FF6-7CFF-4C98-A91C-B3F09ECAB743}" type="pres">
      <dgm:prSet presAssocID="{F07C77A7-DD7F-4E1B-949A-C0C858E1A9A9}" presName="ChildText" presStyleLbl="revTx" presStyleIdx="3" presStyleCnt="5" custScaleX="403786" custScaleY="103825" custLinFactX="100000" custLinFactNeighborX="113977" custLinFactNeighborY="-3216">
        <dgm:presLayoutVars>
          <dgm:chMax val="0"/>
          <dgm:chPref val="0"/>
          <dgm:bulletEnabled val="1"/>
        </dgm:presLayoutVars>
      </dgm:prSet>
      <dgm:spPr/>
    </dgm:pt>
    <dgm:pt modelId="{CE1F6445-AF81-48C0-BE99-F825DF9752C2}" type="pres">
      <dgm:prSet presAssocID="{A0C71B4D-7AAB-4EB6-8612-2AE71C9AD915}" presName="sibTrans" presStyleCnt="0"/>
      <dgm:spPr/>
    </dgm:pt>
    <dgm:pt modelId="{9B444A61-9C17-4505-B498-CB8AC8D9448F}" type="pres">
      <dgm:prSet presAssocID="{85D169A9-7D3F-4D3C-BD7A-620092FEB6C7}" presName="composite" presStyleCnt="0"/>
      <dgm:spPr/>
    </dgm:pt>
    <dgm:pt modelId="{37EC94A0-5A1E-437B-9D3C-D3EC44342275}" type="pres">
      <dgm:prSet presAssocID="{85D169A9-7D3F-4D3C-BD7A-620092FEB6C7}" presName="bentUpArrow1" presStyleLbl="alignImgPlace1" presStyleIdx="4" presStyleCnt="5"/>
      <dgm:spPr/>
    </dgm:pt>
    <dgm:pt modelId="{68DE0D08-B293-4B73-A8B9-76D1238D83D4}" type="pres">
      <dgm:prSet presAssocID="{85D169A9-7D3F-4D3C-BD7A-620092FEB6C7}" presName="ParentText" presStyleLbl="node1" presStyleIdx="4" presStyleCnt="6" custScaleX="186484">
        <dgm:presLayoutVars>
          <dgm:chMax val="1"/>
          <dgm:chPref val="1"/>
          <dgm:bulletEnabled val="1"/>
        </dgm:presLayoutVars>
      </dgm:prSet>
      <dgm:spPr/>
    </dgm:pt>
    <dgm:pt modelId="{D5399A4E-7E80-4F93-81CF-FC24ECE4E094}" type="pres">
      <dgm:prSet presAssocID="{85D169A9-7D3F-4D3C-BD7A-620092FEB6C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FC6E79A-81B0-4FDA-983F-22693D0D9555}" type="pres">
      <dgm:prSet presAssocID="{B2048846-506E-4C9A-AFC0-D2417EA379CF}" presName="sibTrans" presStyleCnt="0"/>
      <dgm:spPr/>
    </dgm:pt>
    <dgm:pt modelId="{7D1D8A44-1C3B-4AB0-9C05-DC429130E445}" type="pres">
      <dgm:prSet presAssocID="{7779932B-56C6-4C56-BD0B-5E8C89E9E880}" presName="composite" presStyleCnt="0"/>
      <dgm:spPr/>
    </dgm:pt>
    <dgm:pt modelId="{260B0C3D-1A57-4748-9953-D62013459459}" type="pres">
      <dgm:prSet presAssocID="{7779932B-56C6-4C56-BD0B-5E8C89E9E880}" presName="ParentText" presStyleLbl="node1" presStyleIdx="5" presStyleCnt="6" custScaleX="206371">
        <dgm:presLayoutVars>
          <dgm:chMax val="1"/>
          <dgm:chPref val="1"/>
          <dgm:bulletEnabled val="1"/>
        </dgm:presLayoutVars>
      </dgm:prSet>
      <dgm:spPr/>
    </dgm:pt>
  </dgm:ptLst>
  <dgm:cxnLst>
    <dgm:cxn modelId="{2637251B-D047-42D0-8FAE-B2C7F4B983A9}" type="presOf" srcId="{FFC65D71-7420-438F-B15D-784E8DBE0484}" destId="{ECB13FF6-7CFF-4C98-A91C-B3F09ECAB743}" srcOrd="0" destOrd="2" presId="urn:microsoft.com/office/officeart/2005/8/layout/StepDownProcess"/>
    <dgm:cxn modelId="{D758792E-F792-491F-8B13-14063F3BCD6F}" srcId="{F07C77A7-DD7F-4E1B-949A-C0C858E1A9A9}" destId="{EDBA572E-18E1-478D-B119-A3B2E6CA7C5B}" srcOrd="3" destOrd="0" parTransId="{AE285A9B-FEC4-459F-9C2A-D9D7F29BC850}" sibTransId="{E8FDBC3B-3B11-48B0-9807-A7CE278A45B6}"/>
    <dgm:cxn modelId="{1FA5C733-EBB3-4847-B5F9-139483B43DB0}" srcId="{5326DFFD-AB20-4523-8ADE-9A0B172F8F61}" destId="{0D8723BD-78A5-48E7-A714-EA725C07149E}" srcOrd="0" destOrd="0" parTransId="{B708BE16-8422-41FC-A0CD-88988701E4D6}" sibTransId="{29F52496-3DB6-4009-A4F5-40CA956DDCD1}"/>
    <dgm:cxn modelId="{691B5A37-C896-4DD7-A97C-5BFAE73F8D7B}" type="presOf" srcId="{7779932B-56C6-4C56-BD0B-5E8C89E9E880}" destId="{260B0C3D-1A57-4748-9953-D62013459459}" srcOrd="0" destOrd="0" presId="urn:microsoft.com/office/officeart/2005/8/layout/StepDownProcess"/>
    <dgm:cxn modelId="{6976913C-FFB4-4980-A846-7AAD15FAF85B}" srcId="{C2D85168-72E3-4F8B-A1F9-1499877911B2}" destId="{3620EE27-80D2-41C4-9868-9E97075FD26F}" srcOrd="0" destOrd="0" parTransId="{4AF17CB9-2323-4173-8BCF-221AF8F6B115}" sibTransId="{7C098E52-79D1-4708-889F-F4A4A026DD73}"/>
    <dgm:cxn modelId="{6EE4FC3D-2C6C-4F9D-8AB7-00BDEF0F5D62}" type="presOf" srcId="{F07C77A7-DD7F-4E1B-949A-C0C858E1A9A9}" destId="{CF40EFD0-9A2B-4DBE-B34C-EE44ED0E052F}" srcOrd="0" destOrd="0" presId="urn:microsoft.com/office/officeart/2005/8/layout/StepDownProcess"/>
    <dgm:cxn modelId="{2907AF5C-F252-4FA0-860A-1E42EA135AAE}" type="presOf" srcId="{3620EE27-80D2-41C4-9868-9E97075FD26F}" destId="{56E7D236-98F6-4CA9-9042-1E831EEF6051}" srcOrd="0" destOrd="0" presId="urn:microsoft.com/office/officeart/2005/8/layout/StepDownProcess"/>
    <dgm:cxn modelId="{84F5B560-814F-4290-9A54-57E63293F79E}" type="presOf" srcId="{EDBA572E-18E1-478D-B119-A3B2E6CA7C5B}" destId="{ECB13FF6-7CFF-4C98-A91C-B3F09ECAB743}" srcOrd="0" destOrd="3" presId="urn:microsoft.com/office/officeart/2005/8/layout/StepDownProcess"/>
    <dgm:cxn modelId="{ED32CA60-249D-445B-8F78-1B8C0AA23727}" srcId="{F07C77A7-DD7F-4E1B-949A-C0C858E1A9A9}" destId="{FFC65D71-7420-438F-B15D-784E8DBE0484}" srcOrd="2" destOrd="0" parTransId="{D096C44F-3C4C-4C19-9057-AE1012094777}" sibTransId="{9720A3EE-6573-4A28-BDCD-4685DE0D399B}"/>
    <dgm:cxn modelId="{6EC25641-FBEB-4930-A872-DD453981D55D}" type="presOf" srcId="{0D8723BD-78A5-48E7-A714-EA725C07149E}" destId="{62948FF6-8FFE-4316-A1B0-0061694D4883}" srcOrd="0" destOrd="0" presId="urn:microsoft.com/office/officeart/2005/8/layout/StepDownProcess"/>
    <dgm:cxn modelId="{9740A263-B54D-40EE-8FED-AA04AC4AF527}" srcId="{56AD3576-94CB-468C-9C28-5A7E8F76AF7F}" destId="{77551397-6D65-4437-9159-BC9CC5200C60}" srcOrd="0" destOrd="0" parTransId="{3CA2EE23-3BE8-43C5-BAC5-D2F1DE59AADB}" sibTransId="{2593C417-771F-472E-8C32-200D12031A7E}"/>
    <dgm:cxn modelId="{F7A38668-9D8F-423F-9FEB-15F28FDF3147}" srcId="{32D462E5-0DFA-4C4F-8A22-5386D3DCFDA7}" destId="{7779932B-56C6-4C56-BD0B-5E8C89E9E880}" srcOrd="5" destOrd="0" parTransId="{B80DA13B-050C-4B92-8EEC-E3E6139FFE55}" sibTransId="{B1CB52DA-B1AB-4929-950E-3A5DADB7814B}"/>
    <dgm:cxn modelId="{469FBA68-54C8-4E8C-8B2A-E6CBEB6868E0}" type="presOf" srcId="{6EC83C4C-6C38-46C3-AB2D-1500C0B73897}" destId="{ECB13FF6-7CFF-4C98-A91C-B3F09ECAB743}" srcOrd="0" destOrd="1" presId="urn:microsoft.com/office/officeart/2005/8/layout/StepDownProcess"/>
    <dgm:cxn modelId="{3B23356B-8FC1-4412-B6F1-0EAA58203C86}" type="presOf" srcId="{DC017066-178B-49A0-9177-908A7A887932}" destId="{62948FF6-8FFE-4316-A1B0-0061694D4883}" srcOrd="0" destOrd="1" presId="urn:microsoft.com/office/officeart/2005/8/layout/StepDownProcess"/>
    <dgm:cxn modelId="{9FEC5259-A1C4-499D-855A-3FDA2DF06654}" type="presOf" srcId="{C2D85168-72E3-4F8B-A1F9-1499877911B2}" destId="{E3A1E620-66BA-427D-BF96-63CFF8C493BD}" srcOrd="0" destOrd="0" presId="urn:microsoft.com/office/officeart/2005/8/layout/StepDownProcess"/>
    <dgm:cxn modelId="{BE65F57F-6F7A-45F5-AB96-B5A761FF8F35}" type="presOf" srcId="{5326DFFD-AB20-4523-8ADE-9A0B172F8F61}" destId="{ED6D5879-4FC2-4F9E-B444-32B985248ABB}" srcOrd="0" destOrd="0" presId="urn:microsoft.com/office/officeart/2005/8/layout/StepDownProcess"/>
    <dgm:cxn modelId="{ADF0739C-FE55-4BA6-80E6-0EA1151EAB23}" type="presOf" srcId="{EF127BC1-6B3A-4F00-86C0-7F60CF75DC6A}" destId="{ECB13FF6-7CFF-4C98-A91C-B3F09ECAB743}" srcOrd="0" destOrd="0" presId="urn:microsoft.com/office/officeart/2005/8/layout/StepDownProcess"/>
    <dgm:cxn modelId="{811106A4-D2A6-4AFB-8747-9E54FE3DD360}" type="presOf" srcId="{85D169A9-7D3F-4D3C-BD7A-620092FEB6C7}" destId="{68DE0D08-B293-4B73-A8B9-76D1238D83D4}" srcOrd="0" destOrd="0" presId="urn:microsoft.com/office/officeart/2005/8/layout/StepDownProcess"/>
    <dgm:cxn modelId="{B53302AD-32C3-495D-846C-920898F8B5CD}" srcId="{32D462E5-0DFA-4C4F-8A22-5386D3DCFDA7}" destId="{5326DFFD-AB20-4523-8ADE-9A0B172F8F61}" srcOrd="2" destOrd="0" parTransId="{24A79A8C-55BD-4B77-8B66-B9991984E640}" sibTransId="{CDFE8B6F-ACCA-4EFF-BBFA-5B1F64804C46}"/>
    <dgm:cxn modelId="{16CCF8B0-518B-482E-9D0A-C099201D0C11}" srcId="{F07C77A7-DD7F-4E1B-949A-C0C858E1A9A9}" destId="{6EC83C4C-6C38-46C3-AB2D-1500C0B73897}" srcOrd="1" destOrd="0" parTransId="{9847F2C2-2F2B-4489-8A3B-FB16ABB63F7C}" sibTransId="{C8D21CB3-ED81-46F6-9A26-59F759B16DA7}"/>
    <dgm:cxn modelId="{33C147BE-6C56-435D-A5E4-01F0B6698F2A}" type="presOf" srcId="{77551397-6D65-4437-9159-BC9CC5200C60}" destId="{A9DF950B-AFD3-4F37-9854-70B4E7E776B5}" srcOrd="0" destOrd="0" presId="urn:microsoft.com/office/officeart/2005/8/layout/StepDownProcess"/>
    <dgm:cxn modelId="{85362AD1-D833-4A5C-9EA1-B92EB24080D5}" type="presOf" srcId="{56AD3576-94CB-468C-9C28-5A7E8F76AF7F}" destId="{9F134874-0761-42CF-B871-1B99A3D2586C}" srcOrd="0" destOrd="0" presId="urn:microsoft.com/office/officeart/2005/8/layout/StepDownProcess"/>
    <dgm:cxn modelId="{EA1696EB-4539-4744-8B6E-0683C640D07C}" srcId="{32D462E5-0DFA-4C4F-8A22-5386D3DCFDA7}" destId="{85D169A9-7D3F-4D3C-BD7A-620092FEB6C7}" srcOrd="4" destOrd="0" parTransId="{254E0C83-79B7-474C-85BA-BF1CA6D62C9D}" sibTransId="{B2048846-506E-4C9A-AFC0-D2417EA379CF}"/>
    <dgm:cxn modelId="{5708A7EB-A210-4C44-8797-3275FE1D844B}" srcId="{5326DFFD-AB20-4523-8ADE-9A0B172F8F61}" destId="{DC017066-178B-49A0-9177-908A7A887932}" srcOrd="1" destOrd="0" parTransId="{669227D6-C4E9-493A-B3B4-1F451643D47D}" sibTransId="{029F8BC4-71B6-4304-9454-96CB4B6CF56A}"/>
    <dgm:cxn modelId="{2DEF25EC-F740-4230-A9D6-E3A2875AFB6F}" srcId="{32D462E5-0DFA-4C4F-8A22-5386D3DCFDA7}" destId="{C2D85168-72E3-4F8B-A1F9-1499877911B2}" srcOrd="1" destOrd="0" parTransId="{F55E4647-ACE8-4F4E-A102-30DDBD72F0F3}" sibTransId="{40781B3C-258C-423D-97DF-39329160C8C9}"/>
    <dgm:cxn modelId="{F4A031ED-D317-4D72-992E-1B4A2B7A2CED}" srcId="{F07C77A7-DD7F-4E1B-949A-C0C858E1A9A9}" destId="{EF127BC1-6B3A-4F00-86C0-7F60CF75DC6A}" srcOrd="0" destOrd="0" parTransId="{0CC31770-EF61-4B48-8154-3B339958663E}" sibTransId="{A70E7853-1B07-402E-9632-1ACFA4974097}"/>
    <dgm:cxn modelId="{C988C2F6-57D5-4F61-A198-3483434A37AE}" srcId="{32D462E5-0DFA-4C4F-8A22-5386D3DCFDA7}" destId="{56AD3576-94CB-468C-9C28-5A7E8F76AF7F}" srcOrd="0" destOrd="0" parTransId="{4B78D2DA-CB31-4100-96B1-BDAE2AA7963D}" sibTransId="{FDCC0863-F70C-4CD8-B33A-C43F94397706}"/>
    <dgm:cxn modelId="{FBAAB5FC-A1DD-4801-B68D-67C33AFA5E84}" type="presOf" srcId="{32D462E5-0DFA-4C4F-8A22-5386D3DCFDA7}" destId="{1636DD51-1671-4DD1-AA00-B1121F468BD1}" srcOrd="0" destOrd="0" presId="urn:microsoft.com/office/officeart/2005/8/layout/StepDownProcess"/>
    <dgm:cxn modelId="{89BF85FF-0928-4D42-ABED-64BB54CA3D02}" srcId="{32D462E5-0DFA-4C4F-8A22-5386D3DCFDA7}" destId="{F07C77A7-DD7F-4E1B-949A-C0C858E1A9A9}" srcOrd="3" destOrd="0" parTransId="{8B75B9A0-8F00-478E-8E21-00977795EE26}" sibTransId="{A0C71B4D-7AAB-4EB6-8612-2AE71C9AD915}"/>
    <dgm:cxn modelId="{3B51B214-7924-48FB-8CCB-48DA7BD27F60}" type="presParOf" srcId="{1636DD51-1671-4DD1-AA00-B1121F468BD1}" destId="{DB6605D1-362E-43E3-B314-049BD6361605}" srcOrd="0" destOrd="0" presId="urn:microsoft.com/office/officeart/2005/8/layout/StepDownProcess"/>
    <dgm:cxn modelId="{7F3BF391-896B-4303-B31B-4C887AF5A748}" type="presParOf" srcId="{DB6605D1-362E-43E3-B314-049BD6361605}" destId="{8E102DA1-0102-463E-B123-49CFFCB9C47C}" srcOrd="0" destOrd="0" presId="urn:microsoft.com/office/officeart/2005/8/layout/StepDownProcess"/>
    <dgm:cxn modelId="{ABB3B40D-573C-41F3-9395-448ABA8B335A}" type="presParOf" srcId="{DB6605D1-362E-43E3-B314-049BD6361605}" destId="{9F134874-0761-42CF-B871-1B99A3D2586C}" srcOrd="1" destOrd="0" presId="urn:microsoft.com/office/officeart/2005/8/layout/StepDownProcess"/>
    <dgm:cxn modelId="{5056F157-8DEF-4E93-B161-DF7B7956D1B5}" type="presParOf" srcId="{DB6605D1-362E-43E3-B314-049BD6361605}" destId="{A9DF950B-AFD3-4F37-9854-70B4E7E776B5}" srcOrd="2" destOrd="0" presId="urn:microsoft.com/office/officeart/2005/8/layout/StepDownProcess"/>
    <dgm:cxn modelId="{87D2DA2C-00D6-4B3B-A990-C75691C6836E}" type="presParOf" srcId="{1636DD51-1671-4DD1-AA00-B1121F468BD1}" destId="{24FC9CC0-7156-4F3A-9FC8-CE9CE490BECA}" srcOrd="1" destOrd="0" presId="urn:microsoft.com/office/officeart/2005/8/layout/StepDownProcess"/>
    <dgm:cxn modelId="{AA56AD39-0790-43AF-B42E-963ADCB15C1D}" type="presParOf" srcId="{1636DD51-1671-4DD1-AA00-B1121F468BD1}" destId="{AFDD9B92-6D91-4E2D-BC73-EEA853B23818}" srcOrd="2" destOrd="0" presId="urn:microsoft.com/office/officeart/2005/8/layout/StepDownProcess"/>
    <dgm:cxn modelId="{084124A1-3681-46D0-8B8E-D34F27F86E1C}" type="presParOf" srcId="{AFDD9B92-6D91-4E2D-BC73-EEA853B23818}" destId="{95355026-5000-4396-B9A9-61F3181C7A39}" srcOrd="0" destOrd="0" presId="urn:microsoft.com/office/officeart/2005/8/layout/StepDownProcess"/>
    <dgm:cxn modelId="{0731D776-D7CB-431F-97DF-E88760AF0408}" type="presParOf" srcId="{AFDD9B92-6D91-4E2D-BC73-EEA853B23818}" destId="{E3A1E620-66BA-427D-BF96-63CFF8C493BD}" srcOrd="1" destOrd="0" presId="urn:microsoft.com/office/officeart/2005/8/layout/StepDownProcess"/>
    <dgm:cxn modelId="{1390C7E0-7058-4599-B1E8-834B45D9E99F}" type="presParOf" srcId="{AFDD9B92-6D91-4E2D-BC73-EEA853B23818}" destId="{56E7D236-98F6-4CA9-9042-1E831EEF6051}" srcOrd="2" destOrd="0" presId="urn:microsoft.com/office/officeart/2005/8/layout/StepDownProcess"/>
    <dgm:cxn modelId="{334EC2A8-242F-4D13-B99F-B1B4EE18B914}" type="presParOf" srcId="{1636DD51-1671-4DD1-AA00-B1121F468BD1}" destId="{E5739009-40FA-4F31-A599-D7DC05058DB0}" srcOrd="3" destOrd="0" presId="urn:microsoft.com/office/officeart/2005/8/layout/StepDownProcess"/>
    <dgm:cxn modelId="{AD89CC8B-C179-45AB-8515-D995C3D2F1C3}" type="presParOf" srcId="{1636DD51-1671-4DD1-AA00-B1121F468BD1}" destId="{B94D5E65-64B8-405C-BDA6-89EF638CEF6A}" srcOrd="4" destOrd="0" presId="urn:microsoft.com/office/officeart/2005/8/layout/StepDownProcess"/>
    <dgm:cxn modelId="{D2F0534C-7A0C-4AC3-ABA4-05067C9D31A6}" type="presParOf" srcId="{B94D5E65-64B8-405C-BDA6-89EF638CEF6A}" destId="{FB2135BB-78A2-4CF7-868E-E63F9E85FC77}" srcOrd="0" destOrd="0" presId="urn:microsoft.com/office/officeart/2005/8/layout/StepDownProcess"/>
    <dgm:cxn modelId="{AE95675A-EBFA-45FB-84A3-0AD83861FFD6}" type="presParOf" srcId="{B94D5E65-64B8-405C-BDA6-89EF638CEF6A}" destId="{ED6D5879-4FC2-4F9E-B444-32B985248ABB}" srcOrd="1" destOrd="0" presId="urn:microsoft.com/office/officeart/2005/8/layout/StepDownProcess"/>
    <dgm:cxn modelId="{5F741DCD-3CEC-4816-A9C4-F8B5345417EA}" type="presParOf" srcId="{B94D5E65-64B8-405C-BDA6-89EF638CEF6A}" destId="{62948FF6-8FFE-4316-A1B0-0061694D4883}" srcOrd="2" destOrd="0" presId="urn:microsoft.com/office/officeart/2005/8/layout/StepDownProcess"/>
    <dgm:cxn modelId="{70EEFD44-61CB-4A0A-9339-EEC544F5ADF6}" type="presParOf" srcId="{1636DD51-1671-4DD1-AA00-B1121F468BD1}" destId="{ED21D8DA-AEC1-4525-9FD1-E542DC3A9804}" srcOrd="5" destOrd="0" presId="urn:microsoft.com/office/officeart/2005/8/layout/StepDownProcess"/>
    <dgm:cxn modelId="{98BAAFBC-130D-4DA6-9AC3-3D5A89D23A20}" type="presParOf" srcId="{1636DD51-1671-4DD1-AA00-B1121F468BD1}" destId="{CE0A0693-F29A-46EB-B091-7535BF22CA69}" srcOrd="6" destOrd="0" presId="urn:microsoft.com/office/officeart/2005/8/layout/StepDownProcess"/>
    <dgm:cxn modelId="{38775E41-0017-404C-8D51-DD7D8D08C2F0}" type="presParOf" srcId="{CE0A0693-F29A-46EB-B091-7535BF22CA69}" destId="{243BD029-0553-411E-9AAC-91B8BBCD3045}" srcOrd="0" destOrd="0" presId="urn:microsoft.com/office/officeart/2005/8/layout/StepDownProcess"/>
    <dgm:cxn modelId="{C13DD82F-0D7D-464C-B0C7-CC00998F9CAB}" type="presParOf" srcId="{CE0A0693-F29A-46EB-B091-7535BF22CA69}" destId="{CF40EFD0-9A2B-4DBE-B34C-EE44ED0E052F}" srcOrd="1" destOrd="0" presId="urn:microsoft.com/office/officeart/2005/8/layout/StepDownProcess"/>
    <dgm:cxn modelId="{D49DF252-D2DE-4A1E-9F50-DB04EE4A2CD7}" type="presParOf" srcId="{CE0A0693-F29A-46EB-B091-7535BF22CA69}" destId="{ECB13FF6-7CFF-4C98-A91C-B3F09ECAB743}" srcOrd="2" destOrd="0" presId="urn:microsoft.com/office/officeart/2005/8/layout/StepDownProcess"/>
    <dgm:cxn modelId="{961BE8ED-863E-4B39-B1D3-B74724D704F4}" type="presParOf" srcId="{1636DD51-1671-4DD1-AA00-B1121F468BD1}" destId="{CE1F6445-AF81-48C0-BE99-F825DF9752C2}" srcOrd="7" destOrd="0" presId="urn:microsoft.com/office/officeart/2005/8/layout/StepDownProcess"/>
    <dgm:cxn modelId="{F832DCFE-33D6-441D-9F3D-9E6C94D2B4FC}" type="presParOf" srcId="{1636DD51-1671-4DD1-AA00-B1121F468BD1}" destId="{9B444A61-9C17-4505-B498-CB8AC8D9448F}" srcOrd="8" destOrd="0" presId="urn:microsoft.com/office/officeart/2005/8/layout/StepDownProcess"/>
    <dgm:cxn modelId="{77DAFAEB-9FED-448B-9271-22F48BC12BFA}" type="presParOf" srcId="{9B444A61-9C17-4505-B498-CB8AC8D9448F}" destId="{37EC94A0-5A1E-437B-9D3C-D3EC44342275}" srcOrd="0" destOrd="0" presId="urn:microsoft.com/office/officeart/2005/8/layout/StepDownProcess"/>
    <dgm:cxn modelId="{6FEA745C-0126-4BDB-80C8-2D2F2C0A2DB9}" type="presParOf" srcId="{9B444A61-9C17-4505-B498-CB8AC8D9448F}" destId="{68DE0D08-B293-4B73-A8B9-76D1238D83D4}" srcOrd="1" destOrd="0" presId="urn:microsoft.com/office/officeart/2005/8/layout/StepDownProcess"/>
    <dgm:cxn modelId="{C6FBF716-5A4C-4EFC-A61C-38CCCE3C495B}" type="presParOf" srcId="{9B444A61-9C17-4505-B498-CB8AC8D9448F}" destId="{D5399A4E-7E80-4F93-81CF-FC24ECE4E094}" srcOrd="2" destOrd="0" presId="urn:microsoft.com/office/officeart/2005/8/layout/StepDownProcess"/>
    <dgm:cxn modelId="{CA527A63-E4B0-4B67-8775-C9478AF5EB56}" type="presParOf" srcId="{1636DD51-1671-4DD1-AA00-B1121F468BD1}" destId="{8FC6E79A-81B0-4FDA-983F-22693D0D9555}" srcOrd="9" destOrd="0" presId="urn:microsoft.com/office/officeart/2005/8/layout/StepDownProcess"/>
    <dgm:cxn modelId="{7A20178D-C7E2-46B3-85CA-6A5EBBA8FDBA}" type="presParOf" srcId="{1636DD51-1671-4DD1-AA00-B1121F468BD1}" destId="{7D1D8A44-1C3B-4AB0-9C05-DC429130E445}" srcOrd="10" destOrd="0" presId="urn:microsoft.com/office/officeart/2005/8/layout/StepDownProcess"/>
    <dgm:cxn modelId="{CB56CBBC-32A6-4347-9917-3E401E8B5787}" type="presParOf" srcId="{7D1D8A44-1C3B-4AB0-9C05-DC429130E445}" destId="{260B0C3D-1A57-4748-9953-D6201345945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02DA1-0102-463E-B123-49CFFCB9C47C}">
      <dsp:nvSpPr>
        <dsp:cNvPr id="0" name=""/>
        <dsp:cNvSpPr/>
      </dsp:nvSpPr>
      <dsp:spPr>
        <a:xfrm rot="5400000">
          <a:off x="730273" y="1503218"/>
          <a:ext cx="615524" cy="7007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34874-0761-42CF-B871-1B99A3D2586C}">
      <dsp:nvSpPr>
        <dsp:cNvPr id="0" name=""/>
        <dsp:cNvSpPr/>
      </dsp:nvSpPr>
      <dsp:spPr>
        <a:xfrm>
          <a:off x="567196" y="820897"/>
          <a:ext cx="1036181" cy="7252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Metadata Database</a:t>
          </a:r>
        </a:p>
      </dsp:txBody>
      <dsp:txXfrm>
        <a:off x="602608" y="856309"/>
        <a:ext cx="965357" cy="654469"/>
      </dsp:txXfrm>
    </dsp:sp>
    <dsp:sp modelId="{A9DF950B-AFD3-4F37-9854-70B4E7E776B5}">
      <dsp:nvSpPr>
        <dsp:cNvPr id="0" name=""/>
        <dsp:cNvSpPr/>
      </dsp:nvSpPr>
      <dsp:spPr>
        <a:xfrm>
          <a:off x="1672405" y="861914"/>
          <a:ext cx="3959072" cy="586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100" kern="1200" dirty="0"/>
            <a:t>Contains all deployment info but also maybe some info about corrections (e.g. clock offset) to automate re-processing</a:t>
          </a:r>
        </a:p>
      </dsp:txBody>
      <dsp:txXfrm>
        <a:off x="1672405" y="861914"/>
        <a:ext cx="3959072" cy="586213"/>
      </dsp:txXfrm>
    </dsp:sp>
    <dsp:sp modelId="{95355026-5000-4396-B9A9-61F3181C7A39}">
      <dsp:nvSpPr>
        <dsp:cNvPr id="0" name=""/>
        <dsp:cNvSpPr/>
      </dsp:nvSpPr>
      <dsp:spPr>
        <a:xfrm rot="5400000">
          <a:off x="2630628" y="2317962"/>
          <a:ext cx="615524" cy="7007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1E620-66BA-427D-BF96-63CFF8C493BD}">
      <dsp:nvSpPr>
        <dsp:cNvPr id="0" name=""/>
        <dsp:cNvSpPr/>
      </dsp:nvSpPr>
      <dsp:spPr>
        <a:xfrm>
          <a:off x="2467551" y="1635640"/>
          <a:ext cx="1036181" cy="7252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Process Level 0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[Raw Data]</a:t>
          </a:r>
        </a:p>
      </dsp:txBody>
      <dsp:txXfrm>
        <a:off x="2502963" y="1671052"/>
        <a:ext cx="965357" cy="654469"/>
      </dsp:txXfrm>
    </dsp:sp>
    <dsp:sp modelId="{56E7D236-98F6-4CA9-9042-1E831EEF6051}">
      <dsp:nvSpPr>
        <dsp:cNvPr id="0" name=""/>
        <dsp:cNvSpPr/>
      </dsp:nvSpPr>
      <dsp:spPr>
        <a:xfrm>
          <a:off x="3572760" y="1676658"/>
          <a:ext cx="3959072" cy="586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100" kern="1200" dirty="0"/>
            <a:t>Standard Format. Otherwise Raw.</a:t>
          </a:r>
        </a:p>
      </dsp:txBody>
      <dsp:txXfrm>
        <a:off x="3572760" y="1676658"/>
        <a:ext cx="3959072" cy="586213"/>
      </dsp:txXfrm>
    </dsp:sp>
    <dsp:sp modelId="{FB2135BB-78A2-4CF7-868E-E63F9E85FC77}">
      <dsp:nvSpPr>
        <dsp:cNvPr id="0" name=""/>
        <dsp:cNvSpPr/>
      </dsp:nvSpPr>
      <dsp:spPr>
        <a:xfrm rot="5400000">
          <a:off x="4154240" y="3132706"/>
          <a:ext cx="615524" cy="7007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D5879-4FC2-4F9E-B444-32B985248ABB}">
      <dsp:nvSpPr>
        <dsp:cNvPr id="0" name=""/>
        <dsp:cNvSpPr/>
      </dsp:nvSpPr>
      <dsp:spPr>
        <a:xfrm>
          <a:off x="3801360" y="2450384"/>
          <a:ext cx="1415786" cy="7252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Process Level 1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[Quality Controlled Data]</a:t>
          </a:r>
        </a:p>
      </dsp:txBody>
      <dsp:txXfrm>
        <a:off x="3836772" y="2485796"/>
        <a:ext cx="1344962" cy="654469"/>
      </dsp:txXfrm>
    </dsp:sp>
    <dsp:sp modelId="{62948FF6-8FFE-4316-A1B0-0061694D4883}">
      <dsp:nvSpPr>
        <dsp:cNvPr id="0" name=""/>
        <dsp:cNvSpPr/>
      </dsp:nvSpPr>
      <dsp:spPr>
        <a:xfrm>
          <a:off x="5507170" y="2485639"/>
          <a:ext cx="2801633" cy="586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100" kern="1200" dirty="0"/>
            <a:t>Real units and base QC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100" kern="1200" dirty="0"/>
            <a:t>100% automated to get to this point</a:t>
          </a:r>
        </a:p>
      </dsp:txBody>
      <dsp:txXfrm>
        <a:off x="5507170" y="2485639"/>
        <a:ext cx="2801633" cy="586213"/>
      </dsp:txXfrm>
    </dsp:sp>
    <dsp:sp modelId="{243BD029-0553-411E-9AAC-91B8BBCD3045}">
      <dsp:nvSpPr>
        <dsp:cNvPr id="0" name=""/>
        <dsp:cNvSpPr/>
      </dsp:nvSpPr>
      <dsp:spPr>
        <a:xfrm rot="5400000">
          <a:off x="6077530" y="3947449"/>
          <a:ext cx="615524" cy="7007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0EFD0-9A2B-4DBE-B34C-EE44ED0E052F}">
      <dsp:nvSpPr>
        <dsp:cNvPr id="0" name=""/>
        <dsp:cNvSpPr/>
      </dsp:nvSpPr>
      <dsp:spPr>
        <a:xfrm>
          <a:off x="5701715" y="3265128"/>
          <a:ext cx="1461657" cy="7252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Process Level 2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[Derived Products]</a:t>
          </a:r>
        </a:p>
      </dsp:txBody>
      <dsp:txXfrm>
        <a:off x="5737127" y="3300540"/>
        <a:ext cx="1390833" cy="654469"/>
      </dsp:txXfrm>
    </dsp:sp>
    <dsp:sp modelId="{ECB13FF6-7CFF-4C98-A91C-B3F09ECAB743}">
      <dsp:nvSpPr>
        <dsp:cNvPr id="0" name=""/>
        <dsp:cNvSpPr/>
      </dsp:nvSpPr>
      <dsp:spPr>
        <a:xfrm>
          <a:off x="7418512" y="3304237"/>
          <a:ext cx="3043010" cy="608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100" kern="1200" dirty="0"/>
            <a:t>Unwrapped, </a:t>
          </a:r>
          <a:r>
            <a:rPr lang="en-AU" sz="1100" kern="1200" dirty="0" err="1"/>
            <a:t>despiked</a:t>
          </a:r>
          <a:r>
            <a:rPr lang="en-AU" sz="1100" kern="1200" dirty="0"/>
            <a:t> and replaced etc.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100" kern="1200" dirty="0"/>
            <a:t>Filtered or smoothed data?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100" kern="1200" dirty="0"/>
            <a:t>Stacked moorings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sz="1100" kern="1200" dirty="0"/>
            <a:t>Merged ADCPs</a:t>
          </a:r>
        </a:p>
      </dsp:txBody>
      <dsp:txXfrm>
        <a:off x="7418512" y="3304237"/>
        <a:ext cx="3043010" cy="608636"/>
      </dsp:txXfrm>
    </dsp:sp>
    <dsp:sp modelId="{37EC94A0-5A1E-437B-9D3C-D3EC44342275}">
      <dsp:nvSpPr>
        <dsp:cNvPr id="0" name=""/>
        <dsp:cNvSpPr/>
      </dsp:nvSpPr>
      <dsp:spPr>
        <a:xfrm rot="5400000">
          <a:off x="8213212" y="4762193"/>
          <a:ext cx="615524" cy="7007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E0D08-B293-4B73-A8B9-76D1238D83D4}">
      <dsp:nvSpPr>
        <dsp:cNvPr id="0" name=""/>
        <dsp:cNvSpPr/>
      </dsp:nvSpPr>
      <dsp:spPr>
        <a:xfrm>
          <a:off x="7602070" y="4079871"/>
          <a:ext cx="1932312" cy="7252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Process Level 3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[Interpreted products]</a:t>
          </a:r>
        </a:p>
      </dsp:txBody>
      <dsp:txXfrm>
        <a:off x="7637482" y="4115283"/>
        <a:ext cx="1861488" cy="654469"/>
      </dsp:txXfrm>
    </dsp:sp>
    <dsp:sp modelId="{D5399A4E-7E80-4F93-81CF-FC24ECE4E094}">
      <dsp:nvSpPr>
        <dsp:cNvPr id="0" name=""/>
        <dsp:cNvSpPr/>
      </dsp:nvSpPr>
      <dsp:spPr>
        <a:xfrm>
          <a:off x="9086316" y="4149045"/>
          <a:ext cx="753619" cy="586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B0C3D-1A57-4748-9953-D62013459459}">
      <dsp:nvSpPr>
        <dsp:cNvPr id="0" name=""/>
        <dsp:cNvSpPr/>
      </dsp:nvSpPr>
      <dsp:spPr>
        <a:xfrm>
          <a:off x="9502424" y="4894615"/>
          <a:ext cx="2138377" cy="7252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Process Level 4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[Knowledge Products]</a:t>
          </a:r>
        </a:p>
      </dsp:txBody>
      <dsp:txXfrm>
        <a:off x="9537836" y="4930027"/>
        <a:ext cx="2067553" cy="654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DF3F5-BB37-4FB6-ACCC-D00CE57F6FC2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5703F-D324-4E2E-9E7E-4DBA813533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760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5703F-D324-4E2E-9E7E-4DBA8135337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07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5703F-D324-4E2E-9E7E-4DBA8135337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34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5703F-D324-4E2E-9E7E-4DBA8135337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548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5703F-D324-4E2E-9E7E-4DBA8135337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E4AE-57AF-41C6-BB98-77D4A1DEE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349AB-80AD-4F2F-AB2C-40EA58CE9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FF10F-86C4-4ED6-A981-AD347FB9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6AEB5-6C28-40E4-BB37-06995DA1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F43B-06CE-4CAD-B404-F39621F8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63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EFFF-983A-4612-860F-9F71D050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614D1-30BA-4C15-9D86-70D3F38E4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36096-3D44-42BD-8AA8-9323558D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B6DD9-28E2-4CEE-87B0-D68C3E13F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32560-2045-4521-B44D-5AEDE979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008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EF488-A20E-49C3-8A39-E78617869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75CED-3E30-4F1D-B354-DABA6750E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88379-90E4-463A-BEDE-6FD364AA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6ECB7-C0B0-430E-ADED-4AE693D5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3A9FE-93B3-4534-B732-1E04DD3B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485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C3AA-ADA0-44DA-9B31-6DA7493B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FC17-7632-4DD2-9E8E-6E80B332A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4729E-3D3C-4BFC-860D-08101C9B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C32C8-7FA3-40F1-BD4B-1B4F6670C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3793A-D0A2-4B8D-9B76-45795EE5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7036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BA97-49A6-4D0B-8F85-46CF2915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64CCB-3A47-4938-8268-75F00B79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1DC84-7AAE-422B-BF6A-589B3EB3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EF97A-5AC8-4C8E-990B-7EF61AFC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701FC-C32A-4CBA-A0F2-14A676EC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33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DD23-1DB7-4039-9493-520F53FF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53AC-0A8B-4E9E-80F0-FC03E326D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B45D4-48C3-4E98-815F-0115BD70C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D0648-4EC0-4AC8-95F2-E694E732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FBA40-68AC-41C1-8CF3-09077544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DD18B-8CB7-4741-BD98-D1C4370A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42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90A1-E804-437B-A771-9947F44F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D528C-AA1B-43F1-B4ED-C5466A348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825AE-6DA5-4945-B8AA-CA1271A5B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E43E9-D132-419F-A33B-E2C9C051B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84C09-C6FE-4453-9A11-E7C5AD19C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0DDB4-3AAF-47D3-AF05-6BBE7C02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55128-7246-4231-A6AA-1EC3F15FE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773F2-998D-479E-A434-70402FDB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026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924E-6FD0-4DE6-A2B6-9C4EDF0F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97D79-9782-4117-AC75-5C2130D8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53C68-7183-48E5-B0ED-EE8E4B48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496FE-EAC3-4285-B91D-19D4D033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459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1ADFE6-B8DF-4BE1-B840-40D69B5F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99388-1CE9-49DB-8C75-8BF8A8FC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558B1-9ECB-4DC9-836A-56A2C9DC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43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A8D1-FBDA-4F64-BF36-2E1E952F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5DD82-C404-4E49-9CFD-62978CEB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19FD3-6CAA-40BA-AB1C-2CFFD03EE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B0197-E478-4C04-9EB8-7DA6510C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B64AA-2111-4E5A-8E18-D708B87D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E578A-3371-4676-B1A2-EE7A7F5B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917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6893-FA5A-4254-9C6D-69BAA79F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B0005B-57B8-41C7-AA3B-1D88B72FE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7D7EF-4ACB-4E7D-A9AC-BCEAEAD67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39A88-6334-446D-8081-727C00AF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9CF8D-31DC-4D96-AA80-D6DD4995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CE1EC-D4F6-4037-9754-2D9D4BEE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01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E0FB05-F1E3-4397-941C-DA43E95C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0BA16-8A77-4E7C-98C1-5139D3B95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2B22D-6274-4A5F-AA29-9054689FA2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959D-EAFA-475F-9BD5-C709F5D74E4C}" type="datetimeFigureOut">
              <a:rPr lang="en-AU" smtClean="0"/>
              <a:t>29/04/2022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5057D-2AE4-4819-9230-A0C39CFE7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288F3-6ECA-4077-A317-3F7C30CAD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CFB01-6849-49BA-8488-D8C781A754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253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C6C263-0184-4F08-8C28-BF1943852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5545138"/>
            <a:ext cx="9144000" cy="1655762"/>
          </a:xfrm>
        </p:spPr>
        <p:txBody>
          <a:bodyPr/>
          <a:lstStyle/>
          <a:p>
            <a:r>
              <a:rPr lang="en-AU" dirty="0"/>
              <a:t>Kimberley 2017; Pilbara 2019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E06FF044-7D49-42C4-AE5B-E6A4CB22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1" y="1857375"/>
            <a:ext cx="102870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F7A15-EBD6-42B8-9001-2DF1A6A95007}"/>
              </a:ext>
            </a:extLst>
          </p:cNvPr>
          <p:cNvSpPr txBox="1"/>
          <p:nvPr/>
        </p:nvSpPr>
        <p:spPr>
          <a:xfrm>
            <a:off x="4864100" y="51377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DATA ARCHIVING</a:t>
            </a:r>
          </a:p>
        </p:txBody>
      </p:sp>
    </p:spTree>
    <p:extLst>
      <p:ext uri="{BB962C8B-B14F-4D97-AF65-F5344CB8AC3E}">
        <p14:creationId xmlns:p14="http://schemas.microsoft.com/office/powerpoint/2010/main" val="911787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1F6B-94BC-4722-AB21-3D30D2C2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KISSME Profiler Casts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8CC8E-3CB6-408D-8F4E-F16BA5DF5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828" y="1871319"/>
            <a:ext cx="9274344" cy="4259949"/>
          </a:xfrm>
        </p:spPr>
      </p:pic>
    </p:spTree>
    <p:extLst>
      <p:ext uri="{BB962C8B-B14F-4D97-AF65-F5344CB8AC3E}">
        <p14:creationId xmlns:p14="http://schemas.microsoft.com/office/powerpoint/2010/main" val="125699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22BF-6D6B-4EE2-A180-B530842F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KISSME stacked transects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872CD-0F0C-42F7-B372-201964611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"/>
          <a:stretch/>
        </p:blipFill>
        <p:spPr>
          <a:xfrm>
            <a:off x="6283289" y="2439968"/>
            <a:ext cx="5610337" cy="4182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902D9-D43B-4BC3-AAB6-3FFDDE5F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2" y="2439968"/>
            <a:ext cx="5709065" cy="421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8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2155-D396-46F2-9CFA-E3E67805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" y="-434975"/>
            <a:ext cx="10515600" cy="1325563"/>
          </a:xfrm>
        </p:spPr>
        <p:txBody>
          <a:bodyPr>
            <a:normAutofit/>
          </a:bodyPr>
          <a:lstStyle/>
          <a:p>
            <a:r>
              <a:rPr lang="en-AU" sz="2000" dirty="0"/>
              <a:t>PILBARA 2019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1CF60E-0F8D-442B-B384-629BD8BCD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376533"/>
              </p:ext>
            </p:extLst>
          </p:nvPr>
        </p:nvGraphicFramePr>
        <p:xfrm>
          <a:off x="364525" y="2298069"/>
          <a:ext cx="11291325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05">
                  <a:extLst>
                    <a:ext uri="{9D8B030D-6E8A-4147-A177-3AD203B41FA5}">
                      <a16:colId xmlns:a16="http://schemas.microsoft.com/office/drawing/2014/main" val="344093900"/>
                    </a:ext>
                  </a:extLst>
                </a:gridCol>
                <a:gridCol w="1364715">
                  <a:extLst>
                    <a:ext uri="{9D8B030D-6E8A-4147-A177-3AD203B41FA5}">
                      <a16:colId xmlns:a16="http://schemas.microsoft.com/office/drawing/2014/main" val="2805533984"/>
                    </a:ext>
                  </a:extLst>
                </a:gridCol>
                <a:gridCol w="1364715">
                  <a:extLst>
                    <a:ext uri="{9D8B030D-6E8A-4147-A177-3AD203B41FA5}">
                      <a16:colId xmlns:a16="http://schemas.microsoft.com/office/drawing/2014/main" val="4080551734"/>
                    </a:ext>
                  </a:extLst>
                </a:gridCol>
                <a:gridCol w="1364715">
                  <a:extLst>
                    <a:ext uri="{9D8B030D-6E8A-4147-A177-3AD203B41FA5}">
                      <a16:colId xmlns:a16="http://schemas.microsoft.com/office/drawing/2014/main" val="2989395010"/>
                    </a:ext>
                  </a:extLst>
                </a:gridCol>
                <a:gridCol w="1364715">
                  <a:extLst>
                    <a:ext uri="{9D8B030D-6E8A-4147-A177-3AD203B41FA5}">
                      <a16:colId xmlns:a16="http://schemas.microsoft.com/office/drawing/2014/main" val="1578418497"/>
                    </a:ext>
                  </a:extLst>
                </a:gridCol>
                <a:gridCol w="1364715">
                  <a:extLst>
                    <a:ext uri="{9D8B030D-6E8A-4147-A177-3AD203B41FA5}">
                      <a16:colId xmlns:a16="http://schemas.microsoft.com/office/drawing/2014/main" val="2615136872"/>
                    </a:ext>
                  </a:extLst>
                </a:gridCol>
                <a:gridCol w="1364715">
                  <a:extLst>
                    <a:ext uri="{9D8B030D-6E8A-4147-A177-3AD203B41FA5}">
                      <a16:colId xmlns:a16="http://schemas.microsoft.com/office/drawing/2014/main" val="2313601075"/>
                    </a:ext>
                  </a:extLst>
                </a:gridCol>
                <a:gridCol w="1364715">
                  <a:extLst>
                    <a:ext uri="{9D8B030D-6E8A-4147-A177-3AD203B41FA5}">
                      <a16:colId xmlns:a16="http://schemas.microsoft.com/office/drawing/2014/main" val="3476346292"/>
                    </a:ext>
                  </a:extLst>
                </a:gridCol>
                <a:gridCol w="1364715">
                  <a:extLst>
                    <a:ext uri="{9D8B030D-6E8A-4147-A177-3AD203B41FA5}">
                      <a16:colId xmlns:a16="http://schemas.microsoft.com/office/drawing/2014/main" val="968653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900" dirty="0"/>
                        <a:t>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Seabird 37, 39, 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Teledyne 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Signature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Lander Vectors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 err="1"/>
                        <a:t>Wetlabs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LISST</a:t>
                      </a:r>
                    </a:p>
                    <a:p>
                      <a:r>
                        <a:rPr lang="en-AU" sz="900" dirty="0"/>
                        <a:t>[moored and profiling]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Profiling CTD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Moored 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4017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lang="en-AU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W</a:t>
                      </a:r>
                      <a:r>
                        <a:rPr lang="en-AU" sz="900" b="1" dirty="0">
                          <a:solidFill>
                            <a:srgbClr val="FF0000"/>
                          </a:solidFill>
                        </a:rPr>
                        <a:t>AITING ON LOGS FROM WILL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  <a:p>
                      <a:endParaRPr lang="en-AU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W</a:t>
                      </a:r>
                      <a:r>
                        <a:rPr lang="en-AU" sz="900" b="1" dirty="0">
                          <a:solidFill>
                            <a:srgbClr val="FF0000"/>
                          </a:solidFill>
                        </a:rPr>
                        <a:t>AITING ON INFO FROM 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96683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AU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W</a:t>
                      </a:r>
                      <a:r>
                        <a:rPr lang="en-AU" sz="900" b="1" dirty="0">
                          <a:solidFill>
                            <a:srgbClr val="FF0000"/>
                          </a:solidFill>
                        </a:rPr>
                        <a:t>AITING ON LOGS FROM WILL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7611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AU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77087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AU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</a:t>
                      </a:r>
                      <a:r>
                        <a:rPr lang="en-AU" sz="900" dirty="0"/>
                        <a:t>one As Per KISSME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92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090DD6-1BCE-401F-A7DC-53F81AA5E0A5}"/>
              </a:ext>
            </a:extLst>
          </p:cNvPr>
          <p:cNvSpPr txBox="1"/>
          <p:nvPr/>
        </p:nvSpPr>
        <p:spPr>
          <a:xfrm>
            <a:off x="258603" y="6261038"/>
            <a:ext cx="9725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* These instruments go straight to Process Level 1</a:t>
            </a:r>
          </a:p>
          <a:p>
            <a:r>
              <a:rPr lang="en-AU" sz="1400" dirty="0"/>
              <a:t>** Not done at yet</a:t>
            </a:r>
          </a:p>
        </p:txBody>
      </p:sp>
    </p:spTree>
    <p:extLst>
      <p:ext uri="{BB962C8B-B14F-4D97-AF65-F5344CB8AC3E}">
        <p14:creationId xmlns:p14="http://schemas.microsoft.com/office/powerpoint/2010/main" val="244886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1F6B-94BC-4722-AB21-3D30D2C2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134" y="-212649"/>
            <a:ext cx="10515600" cy="1325563"/>
          </a:xfrm>
        </p:spPr>
        <p:txBody>
          <a:bodyPr/>
          <a:lstStyle/>
          <a:p>
            <a:r>
              <a:rPr lang="en-US" dirty="0"/>
              <a:t>Pilbara Stacked Moorings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B0FFB-4C4B-6ECF-67B1-65F5B090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23" y="796643"/>
            <a:ext cx="5650816" cy="2710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358E5-B48C-878E-02B8-24B47905B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42" y="3536491"/>
            <a:ext cx="5597420" cy="1749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AF28A6-703A-33AE-04C7-33CD4A9C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1" y="5380789"/>
            <a:ext cx="5597420" cy="1351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AE1E9D-1DB0-B9ED-2863-6A96F2888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124" y="839505"/>
            <a:ext cx="4863528" cy="25894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C5E541-2656-E395-AC5E-195E043C4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124" y="3536491"/>
            <a:ext cx="4653106" cy="17155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127194-C267-71D2-5644-47726F1DC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514" y="5390314"/>
            <a:ext cx="4711816" cy="13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9FE4-0963-458B-BE72-C61C90E7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931"/>
            <a:ext cx="10515600" cy="1325563"/>
          </a:xfrm>
        </p:spPr>
        <p:txBody>
          <a:bodyPr/>
          <a:lstStyle/>
          <a:p>
            <a:r>
              <a:rPr lang="en-AU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B61E4-889E-478A-8440-CE78BB40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640"/>
            <a:ext cx="10515600" cy="3877945"/>
          </a:xfrm>
        </p:spPr>
        <p:txBody>
          <a:bodyPr>
            <a:normAutofit/>
          </a:bodyPr>
          <a:lstStyle/>
          <a:p>
            <a:r>
              <a:rPr lang="en-AU" sz="1800" dirty="0"/>
              <a:t>Improve file structures/metadata, rerun</a:t>
            </a:r>
          </a:p>
          <a:p>
            <a:r>
              <a:rPr lang="en-AU" sz="1800" dirty="0"/>
              <a:t>Onto Chris and Will to Finish </a:t>
            </a:r>
            <a:r>
              <a:rPr lang="en-AU" sz="1800" dirty="0" err="1"/>
              <a:t>Rowleys</a:t>
            </a:r>
            <a:endParaRPr lang="en-AU" sz="1800" dirty="0"/>
          </a:p>
          <a:p>
            <a:r>
              <a:rPr lang="en-AU" sz="1800" dirty="0"/>
              <a:t>Publish on library website</a:t>
            </a:r>
          </a:p>
          <a:p>
            <a:endParaRPr lang="en-AU" sz="1800" dirty="0"/>
          </a:p>
          <a:p>
            <a:endParaRPr lang="en-AU" sz="1800" dirty="0"/>
          </a:p>
          <a:p>
            <a:endParaRPr lang="en-AU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AEE862-55D4-47DE-BFE4-264C19D7BB6B}"/>
              </a:ext>
            </a:extLst>
          </p:cNvPr>
          <p:cNvSpPr txBox="1">
            <a:spLocks/>
          </p:cNvSpPr>
          <p:nvPr/>
        </p:nvSpPr>
        <p:spPr>
          <a:xfrm>
            <a:off x="894202" y="6458228"/>
            <a:ext cx="10515600" cy="3152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4ACAC2-F19D-4B0A-A9EE-68C87792436C}"/>
              </a:ext>
            </a:extLst>
          </p:cNvPr>
          <p:cNvSpPr txBox="1">
            <a:spLocks/>
          </p:cNvSpPr>
          <p:nvPr/>
        </p:nvSpPr>
        <p:spPr>
          <a:xfrm>
            <a:off x="838200" y="3127828"/>
            <a:ext cx="10515600" cy="105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And then there are options…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5EB233-48D7-4816-8AFD-144DC49FF298}"/>
              </a:ext>
            </a:extLst>
          </p:cNvPr>
          <p:cNvSpPr txBox="1">
            <a:spLocks/>
          </p:cNvSpPr>
          <p:nvPr/>
        </p:nvSpPr>
        <p:spPr>
          <a:xfrm>
            <a:off x="894202" y="4258794"/>
            <a:ext cx="10515600" cy="3877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/>
              <a:t>Actually do more of the higher level processing</a:t>
            </a:r>
          </a:p>
          <a:p>
            <a:r>
              <a:rPr lang="en-AU" sz="1800" dirty="0"/>
              <a:t>Hosted SQL database?</a:t>
            </a:r>
          </a:p>
          <a:p>
            <a:r>
              <a:rPr lang="en-AU" sz="1800" dirty="0"/>
              <a:t>Cloud storage?</a:t>
            </a:r>
          </a:p>
          <a:p>
            <a:endParaRPr lang="en-AU" sz="1800" dirty="0"/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60350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69FC-475E-4EC2-A3CD-004874347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Related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FB2DB-F542-4AEF-94BA-22D93D8ED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Dependencies</a:t>
            </a:r>
          </a:p>
          <a:p>
            <a:r>
              <a:rPr lang="en-AU" dirty="0" err="1"/>
              <a:t>iosonobert</a:t>
            </a:r>
            <a:r>
              <a:rPr lang="en-AU" dirty="0"/>
              <a:t>/</a:t>
            </a:r>
            <a:r>
              <a:rPr lang="en-AU" dirty="0" err="1"/>
              <a:t>pyODAS</a:t>
            </a:r>
            <a:r>
              <a:rPr lang="en-AU" dirty="0"/>
              <a:t> [For Rockland Microstructure]</a:t>
            </a:r>
          </a:p>
          <a:p>
            <a:r>
              <a:rPr lang="en-AU" dirty="0" err="1"/>
              <a:t>iosonobert</a:t>
            </a:r>
            <a:r>
              <a:rPr lang="en-AU" dirty="0"/>
              <a:t>/</a:t>
            </a:r>
            <a:r>
              <a:rPr lang="en-AU" dirty="0" err="1"/>
              <a:t>dallsporpoise</a:t>
            </a:r>
            <a:r>
              <a:rPr lang="en-AU" dirty="0"/>
              <a:t> [For Binary Read Of Corrupt </a:t>
            </a:r>
            <a:r>
              <a:rPr lang="en-AU" dirty="0" err="1"/>
              <a:t>Vec</a:t>
            </a:r>
            <a:r>
              <a:rPr lang="en-AU" dirty="0"/>
              <a:t> Files]</a:t>
            </a:r>
          </a:p>
          <a:p>
            <a:r>
              <a:rPr lang="en-AU" dirty="0" err="1"/>
              <a:t>lkilcher</a:t>
            </a:r>
            <a:r>
              <a:rPr lang="en-AU" dirty="0"/>
              <a:t>/</a:t>
            </a:r>
            <a:r>
              <a:rPr lang="en-AU" dirty="0" err="1"/>
              <a:t>dolfyn</a:t>
            </a:r>
            <a:r>
              <a:rPr lang="en-AU" dirty="0"/>
              <a:t> [For Binary Read of Non Corrupt RDI/Nortek Files]</a:t>
            </a:r>
          </a:p>
          <a:p>
            <a:r>
              <a:rPr lang="en-AU" dirty="0"/>
              <a:t>CW/</a:t>
            </a:r>
            <a:r>
              <a:rPr lang="en-AU" dirty="0" err="1"/>
              <a:t>Copylot</a:t>
            </a:r>
            <a:r>
              <a:rPr lang="en-AU" dirty="0"/>
              <a:t> [Don’t actually know yet]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Other</a:t>
            </a:r>
          </a:p>
          <a:p>
            <a:r>
              <a:rPr lang="en-AU" dirty="0"/>
              <a:t>UHDAS+CODAS tools</a:t>
            </a:r>
          </a:p>
          <a:p>
            <a:r>
              <a:rPr lang="en-AU" dirty="0" err="1"/>
              <a:t>mrayson</a:t>
            </a:r>
            <a:r>
              <a:rPr lang="en-AU" dirty="0"/>
              <a:t>/</a:t>
            </a:r>
            <a:r>
              <a:rPr lang="en-AU" dirty="0" err="1"/>
              <a:t>mycurrents</a:t>
            </a:r>
            <a:endParaRPr lang="en-AU" dirty="0"/>
          </a:p>
          <a:p>
            <a:r>
              <a:rPr lang="en-AU" dirty="0" err="1"/>
              <a:t>iosonobert</a:t>
            </a:r>
            <a:r>
              <a:rPr lang="en-AU" dirty="0"/>
              <a:t>/</a:t>
            </a:r>
            <a:r>
              <a:rPr lang="en-AU" dirty="0" err="1"/>
              <a:t>turbotools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3282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4DC6-6FAF-4CB6-A7EB-083873CA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0665"/>
            <a:ext cx="10515600" cy="1325563"/>
          </a:xfrm>
        </p:spPr>
        <p:txBody>
          <a:bodyPr/>
          <a:lstStyle/>
          <a:p>
            <a:r>
              <a:rPr lang="en-AU" dirty="0"/>
              <a:t>The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FF004-FD53-41BF-9BA7-73C5F282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7265"/>
            <a:ext cx="10515600" cy="519969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Database</a:t>
            </a:r>
          </a:p>
          <a:p>
            <a:pPr lvl="1"/>
            <a:r>
              <a:rPr lang="en-AU" dirty="0"/>
              <a:t>Simple CSV or PostgreSQL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Generic utilities</a:t>
            </a:r>
          </a:p>
          <a:p>
            <a:pPr lvl="1"/>
            <a:r>
              <a:rPr lang="en-AU" dirty="0"/>
              <a:t>E.g. Complete suite of automated QC conventions (IMOS); CF compliance checker; “Mooring stacker”; Timeseries analysis; </a:t>
            </a:r>
            <a:r>
              <a:rPr lang="en-AU" dirty="0" err="1"/>
              <a:t>Despiking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Base class which handles all interactions with a dataset </a:t>
            </a:r>
          </a:p>
          <a:p>
            <a:pPr lvl="1"/>
            <a:r>
              <a:rPr lang="en-AU" dirty="0"/>
              <a:t>E.g. Assigning QC codes with comments; Returning QC variables; Adding Comments; Tracking change history; Track processing applied; Ensuring CF compliance; Applying offsets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Super class per instrument which handles specifics</a:t>
            </a:r>
          </a:p>
          <a:p>
            <a:pPr lvl="1"/>
            <a:r>
              <a:rPr lang="en-AU" dirty="0"/>
              <a:t>E.g. Link to reader files (multiple allowed - crucial); Actually format the dataset; Quick plotting tools; Apply a standard suite of QC codes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Instrument specific utilities</a:t>
            </a:r>
          </a:p>
          <a:p>
            <a:pPr lvl="1"/>
            <a:r>
              <a:rPr lang="en-AU" dirty="0"/>
              <a:t>Rotations, transforms, bin mapping</a:t>
            </a:r>
          </a:p>
        </p:txBody>
      </p:sp>
    </p:spTree>
    <p:extLst>
      <p:ext uri="{BB962C8B-B14F-4D97-AF65-F5344CB8AC3E}">
        <p14:creationId xmlns:p14="http://schemas.microsoft.com/office/powerpoint/2010/main" val="25973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8E07-1D39-4AD7-AA0E-48B86416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Notebook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C306-12FB-4DE8-A0BC-B88322F86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COMPLETE THIS. </a:t>
            </a:r>
          </a:p>
        </p:txBody>
      </p:sp>
    </p:spTree>
    <p:extLst>
      <p:ext uri="{BB962C8B-B14F-4D97-AF65-F5344CB8AC3E}">
        <p14:creationId xmlns:p14="http://schemas.microsoft.com/office/powerpoint/2010/main" val="361808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427B-F470-4055-A1E0-C9F92C43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3" y="-410534"/>
            <a:ext cx="10515600" cy="1325563"/>
          </a:xfrm>
        </p:spPr>
        <p:txBody>
          <a:bodyPr/>
          <a:lstStyle/>
          <a:p>
            <a:r>
              <a:rPr lang="en-AU" dirty="0"/>
              <a:t>2 Options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9165892-1798-4355-9F42-3C3E7E3E7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72379"/>
              </p:ext>
            </p:extLst>
          </p:nvPr>
        </p:nvGraphicFramePr>
        <p:xfrm>
          <a:off x="565468" y="497091"/>
          <a:ext cx="11141074" cy="6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540">
                  <a:extLst>
                    <a:ext uri="{9D8B030D-6E8A-4147-A177-3AD203B41FA5}">
                      <a16:colId xmlns:a16="http://schemas.microsoft.com/office/drawing/2014/main" val="3810417244"/>
                    </a:ext>
                  </a:extLst>
                </a:gridCol>
                <a:gridCol w="3951138">
                  <a:extLst>
                    <a:ext uri="{9D8B030D-6E8A-4147-A177-3AD203B41FA5}">
                      <a16:colId xmlns:a16="http://schemas.microsoft.com/office/drawing/2014/main" val="1257245033"/>
                    </a:ext>
                  </a:extLst>
                </a:gridCol>
                <a:gridCol w="4253396">
                  <a:extLst>
                    <a:ext uri="{9D8B030D-6E8A-4147-A177-3AD203B41FA5}">
                      <a16:colId xmlns:a16="http://schemas.microsoft.com/office/drawing/2014/main" val="2161061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Simply archive all the previously processed data “as is”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Develop a suite of tools that can automate processing of a field trip from a metadata database (a recipe basically)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7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Capitalise on work already done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Potentially the fastest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Greatest consistency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Full record of what was done to the data and in what order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AU" sz="1400" dirty="0"/>
                        <a:t>Can have multiple process levels, all handled consistently and transparently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Will pull together all the tools that we have into one place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Effort is recoverable and recipe can be updated anytime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400" dirty="0"/>
                        <a:t>If we change our mind about something, we update the “recipe” and rerun.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400" dirty="0"/>
                        <a:t>If we update a file or a method, we can rerun a whole experiment easily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400" dirty="0"/>
                        <a:t>Will get everything into one language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32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Effort not recoverable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Don’t end up with a suite of tools to use for future trips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Work done is split between </a:t>
                      </a:r>
                      <a:r>
                        <a:rPr lang="en-AU" sz="1400" dirty="0" err="1"/>
                        <a:t>Matlab</a:t>
                      </a:r>
                      <a:r>
                        <a:rPr lang="en-AU" sz="1400" dirty="0"/>
                        <a:t> and Python, so there would be a bit of duplication of efforts in the archiving stage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This is already done to some extent with the AGU “FAIR” requirement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AU" sz="14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Will require more effort in total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AU" sz="1400" dirty="0"/>
                        <a:t>More difficult to see the progress until the end (i.e. until the recipe is complete)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14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5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863E-CA7A-45B3-8127-B2A10C035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8083"/>
            <a:ext cx="10515600" cy="1325563"/>
          </a:xfrm>
        </p:spPr>
        <p:txBody>
          <a:bodyPr/>
          <a:lstStyle/>
          <a:p>
            <a:r>
              <a:rPr lang="en-US" dirty="0"/>
              <a:t>Elements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96EBB-FB25-4747-AB7D-74574A6A2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36" y="772660"/>
            <a:ext cx="5125264" cy="6237740"/>
          </a:xfrm>
        </p:spPr>
        <p:txBody>
          <a:bodyPr>
            <a:normAutofit fontScale="92500" lnSpcReduction="10000"/>
          </a:bodyPr>
          <a:lstStyle/>
          <a:p>
            <a:r>
              <a:rPr lang="en-US" sz="1200" dirty="0"/>
              <a:t>All KISSME and RS19 files saved into a </a:t>
            </a:r>
            <a:r>
              <a:rPr lang="en-US" sz="1200" b="1" i="1" dirty="0"/>
              <a:t>common</a:t>
            </a:r>
            <a:r>
              <a:rPr lang="en-US" sz="1200" dirty="0"/>
              <a:t> </a:t>
            </a:r>
            <a:r>
              <a:rPr lang="en-US" sz="1200" dirty="0" err="1"/>
              <a:t>netcdf</a:t>
            </a:r>
            <a:r>
              <a:rPr lang="en-US" sz="1200" dirty="0"/>
              <a:t> format</a:t>
            </a:r>
          </a:p>
          <a:p>
            <a:pPr lvl="1"/>
            <a:r>
              <a:rPr lang="en-US" sz="1100" dirty="0"/>
              <a:t>Same QC conv</a:t>
            </a:r>
          </a:p>
          <a:p>
            <a:pPr lvl="1"/>
            <a:r>
              <a:rPr lang="en-US" sz="1100" dirty="0"/>
              <a:t>Same metadata attributes</a:t>
            </a:r>
          </a:p>
          <a:p>
            <a:pPr lvl="1"/>
            <a:r>
              <a:rPr lang="en-US" sz="1100" dirty="0"/>
              <a:t>CF compliant</a:t>
            </a:r>
          </a:p>
          <a:p>
            <a:pPr lvl="1"/>
            <a:r>
              <a:rPr lang="en-US" sz="1100" dirty="0"/>
              <a:t>IMOS inspired</a:t>
            </a:r>
          </a:p>
          <a:p>
            <a:r>
              <a:rPr lang="en-US" sz="1200" b="1" i="1" dirty="0"/>
              <a:t>Robust</a:t>
            </a:r>
            <a:r>
              <a:rPr lang="en-US" sz="1200" dirty="0"/>
              <a:t> python library [</a:t>
            </a:r>
            <a:r>
              <a:rPr lang="en-US" sz="1200" dirty="0" err="1"/>
              <a:t>pIMOS</a:t>
            </a:r>
            <a:r>
              <a:rPr lang="en-US" sz="1200" dirty="0"/>
              <a:t>] on GitHub to handle:</a:t>
            </a:r>
          </a:p>
          <a:p>
            <a:pPr lvl="1"/>
            <a:r>
              <a:rPr lang="en-US" sz="1100" dirty="0"/>
              <a:t>The reading/parsing from</a:t>
            </a:r>
          </a:p>
          <a:p>
            <a:pPr lvl="2"/>
            <a:r>
              <a:rPr lang="en-US" sz="800" dirty="0"/>
              <a:t>Single CSV logbook for autonomous </a:t>
            </a:r>
            <a:r>
              <a:rPr lang="en-US" sz="800" dirty="0" err="1"/>
              <a:t>instrs</a:t>
            </a:r>
            <a:endParaRPr lang="en-US" sz="800" dirty="0"/>
          </a:p>
          <a:p>
            <a:pPr lvl="2"/>
            <a:r>
              <a:rPr lang="en-US" sz="800" dirty="0"/>
              <a:t>Single CSV logbook for profiling </a:t>
            </a:r>
            <a:r>
              <a:rPr lang="en-US" sz="800" dirty="0" err="1"/>
              <a:t>instrs</a:t>
            </a:r>
            <a:r>
              <a:rPr lang="en-US" sz="800" dirty="0"/>
              <a:t> </a:t>
            </a:r>
          </a:p>
          <a:p>
            <a:pPr lvl="2"/>
            <a:r>
              <a:rPr lang="en-US" sz="800" dirty="0"/>
              <a:t>Preference for binary readers</a:t>
            </a:r>
          </a:p>
          <a:p>
            <a:pPr lvl="1"/>
            <a:r>
              <a:rPr lang="en-US" sz="1100" dirty="0"/>
              <a:t>The data structures</a:t>
            </a:r>
          </a:p>
          <a:p>
            <a:pPr lvl="2"/>
            <a:r>
              <a:rPr lang="en-US" sz="800" dirty="0"/>
              <a:t>QC interface</a:t>
            </a:r>
          </a:p>
          <a:p>
            <a:pPr lvl="2"/>
            <a:r>
              <a:rPr lang="en-US" sz="800" dirty="0"/>
              <a:t>Metadata logging</a:t>
            </a:r>
          </a:p>
          <a:p>
            <a:pPr lvl="2"/>
            <a:r>
              <a:rPr lang="en-US" sz="800" dirty="0"/>
              <a:t>History tracking</a:t>
            </a:r>
          </a:p>
          <a:p>
            <a:pPr lvl="2"/>
            <a:r>
              <a:rPr lang="en-AU" sz="800" dirty="0"/>
              <a:t>Etc.</a:t>
            </a:r>
          </a:p>
          <a:p>
            <a:pPr lvl="1"/>
            <a:r>
              <a:rPr lang="en-AU" sz="1100" dirty="0"/>
              <a:t>Utilities:</a:t>
            </a:r>
          </a:p>
          <a:p>
            <a:pPr lvl="2"/>
            <a:r>
              <a:rPr lang="en-AU" sz="900" dirty="0"/>
              <a:t>Basic timeseries analysis</a:t>
            </a:r>
          </a:p>
          <a:p>
            <a:pPr lvl="2"/>
            <a:r>
              <a:rPr lang="en-AU" sz="900" dirty="0"/>
              <a:t>Complete suite of automated QC routines (use IMOS)</a:t>
            </a:r>
          </a:p>
          <a:p>
            <a:pPr lvl="2"/>
            <a:r>
              <a:rPr lang="en-AU" sz="800" dirty="0"/>
              <a:t>CF compliance checker</a:t>
            </a:r>
          </a:p>
          <a:p>
            <a:pPr lvl="2"/>
            <a:r>
              <a:rPr lang="en-AU" sz="800" dirty="0"/>
              <a:t>UWA Archiving utilities</a:t>
            </a:r>
          </a:p>
          <a:p>
            <a:pPr lvl="1"/>
            <a:r>
              <a:rPr lang="en-AU" sz="1100" dirty="0"/>
              <a:t>Instrument Specific Utilities</a:t>
            </a:r>
          </a:p>
          <a:p>
            <a:pPr lvl="2"/>
            <a:r>
              <a:rPr lang="en-AU" sz="800" dirty="0"/>
              <a:t>Rotations, transforms, bin mapping, calibrations, </a:t>
            </a:r>
            <a:r>
              <a:rPr lang="en-AU" sz="800" dirty="0" err="1"/>
              <a:t>decomvolutions</a:t>
            </a:r>
            <a:endParaRPr lang="en-AU" sz="1100" dirty="0"/>
          </a:p>
          <a:p>
            <a:r>
              <a:rPr lang="en-AU" sz="1400" dirty="0"/>
              <a:t>Open-source SQL integration </a:t>
            </a:r>
          </a:p>
          <a:p>
            <a:pPr lvl="1"/>
            <a:r>
              <a:rPr lang="en-AU" sz="1000" dirty="0"/>
              <a:t>Code first SQL database that can be spun up when we find a host</a:t>
            </a:r>
          </a:p>
          <a:p>
            <a:r>
              <a:rPr lang="en-AU" sz="1400" dirty="0"/>
              <a:t>Routines for:</a:t>
            </a:r>
          </a:p>
          <a:p>
            <a:pPr lvl="1"/>
            <a:r>
              <a:rPr lang="en-AU" sz="1100" dirty="0"/>
              <a:t>Mooring stacking</a:t>
            </a:r>
          </a:p>
          <a:p>
            <a:pPr lvl="1"/>
            <a:r>
              <a:rPr lang="en-AU" sz="1100" dirty="0"/>
              <a:t>Transect stacking</a:t>
            </a:r>
          </a:p>
          <a:p>
            <a:r>
              <a:rPr lang="en-AU" sz="1400" dirty="0"/>
              <a:t>Linked </a:t>
            </a:r>
            <a:r>
              <a:rPr lang="en-AU" sz="1400" b="1" i="1" dirty="0"/>
              <a:t>Examples</a:t>
            </a:r>
            <a:r>
              <a:rPr lang="en-AU" sz="1400" dirty="0"/>
              <a:t> for:</a:t>
            </a:r>
          </a:p>
          <a:p>
            <a:pPr lvl="1"/>
            <a:r>
              <a:rPr lang="en-AU" sz="1100" dirty="0"/>
              <a:t>More advanced/bespoke timeseries analysis</a:t>
            </a:r>
          </a:p>
          <a:p>
            <a:pPr lvl="1"/>
            <a:r>
              <a:rPr lang="en-AU" sz="1100" dirty="0"/>
              <a:t>More advanced/bespoke Cleaning/QC [GN, phase unwrapping]</a:t>
            </a:r>
          </a:p>
          <a:p>
            <a:pPr lvl="1"/>
            <a:r>
              <a:rPr lang="en-AU" sz="1100" dirty="0"/>
              <a:t>All turbulence calcs</a:t>
            </a:r>
          </a:p>
          <a:p>
            <a:pPr lvl="1"/>
            <a:r>
              <a:rPr lang="en-AU" sz="1100" dirty="0"/>
              <a:t>Modal fitting</a:t>
            </a:r>
          </a:p>
          <a:p>
            <a:pPr lvl="1"/>
            <a:r>
              <a:rPr lang="en-AU" sz="1100" dirty="0"/>
              <a:t>Energy/energy flux calcs</a:t>
            </a:r>
          </a:p>
          <a:p>
            <a:pPr lvl="1"/>
            <a:endParaRPr lang="en-AU" sz="1100" dirty="0"/>
          </a:p>
          <a:p>
            <a:endParaRPr lang="en-AU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981CE-7898-4591-A3E4-D4CBBE63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2"/>
          <a:stretch/>
        </p:blipFill>
        <p:spPr>
          <a:xfrm>
            <a:off x="8890588" y="584575"/>
            <a:ext cx="3206975" cy="423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85F08-B4BF-40BE-AA5A-6F410526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152" y="0"/>
            <a:ext cx="3395848" cy="58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1AD9E-40FD-4DB8-BA62-D0C6C432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588" y="4200524"/>
            <a:ext cx="3101074" cy="3467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4D5634-5066-45F8-8A93-563423C69E22}"/>
              </a:ext>
            </a:extLst>
          </p:cNvPr>
          <p:cNvSpPr txBox="1"/>
          <p:nvPr/>
        </p:nvSpPr>
        <p:spPr>
          <a:xfrm>
            <a:off x="5037911" y="772660"/>
            <a:ext cx="3496489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Instruments</a:t>
            </a:r>
          </a:p>
          <a:p>
            <a:pPr algn="ctr"/>
            <a:endParaRPr lang="en-US" sz="1800" dirty="0"/>
          </a:p>
          <a:p>
            <a:pPr algn="ctr"/>
            <a:r>
              <a:rPr lang="en-US" sz="1400" dirty="0"/>
              <a:t>TRDI </a:t>
            </a:r>
            <a:r>
              <a:rPr lang="en-US" sz="1400" dirty="0" err="1"/>
              <a:t>Longranger</a:t>
            </a:r>
            <a:endParaRPr lang="en-US" sz="1400" dirty="0"/>
          </a:p>
          <a:p>
            <a:pPr algn="ctr"/>
            <a:r>
              <a:rPr lang="en-US" sz="1400" dirty="0"/>
              <a:t>TRDI Quartermaster</a:t>
            </a:r>
          </a:p>
          <a:p>
            <a:pPr algn="ctr"/>
            <a:r>
              <a:rPr lang="en-US" sz="1400" dirty="0"/>
              <a:t>TRDI Sentinel</a:t>
            </a:r>
          </a:p>
          <a:p>
            <a:pPr algn="ctr"/>
            <a:r>
              <a:rPr lang="en-US" sz="1400" dirty="0"/>
              <a:t>TRDI Monitor</a:t>
            </a:r>
          </a:p>
          <a:p>
            <a:pPr algn="ctr"/>
            <a:r>
              <a:rPr lang="en-US" sz="1400" dirty="0"/>
              <a:t>Nortek Vector</a:t>
            </a:r>
          </a:p>
          <a:p>
            <a:pPr algn="ctr"/>
            <a:r>
              <a:rPr lang="en-US" sz="1400" dirty="0"/>
              <a:t>Nortek Signature [Broadband]</a:t>
            </a:r>
          </a:p>
          <a:p>
            <a:pPr algn="ctr"/>
            <a:r>
              <a:rPr lang="en-US" sz="1400" dirty="0"/>
              <a:t>Nortek Signature [Pulse Coherent]</a:t>
            </a:r>
          </a:p>
          <a:p>
            <a:pPr algn="ctr"/>
            <a:r>
              <a:rPr lang="en-US" sz="1400" dirty="0"/>
              <a:t>Rockland VMP 250</a:t>
            </a:r>
          </a:p>
          <a:p>
            <a:pPr algn="ctr"/>
            <a:r>
              <a:rPr lang="en-US" sz="1400" dirty="0"/>
              <a:t>WETLABS FLNTU</a:t>
            </a:r>
          </a:p>
          <a:p>
            <a:pPr algn="ctr"/>
            <a:r>
              <a:rPr lang="en-US" sz="1400" dirty="0"/>
              <a:t>LISST200X</a:t>
            </a:r>
          </a:p>
          <a:p>
            <a:pPr algn="ctr"/>
            <a:r>
              <a:rPr lang="en-US" sz="1400" dirty="0"/>
              <a:t>SBE37CTD</a:t>
            </a:r>
          </a:p>
          <a:p>
            <a:pPr algn="ctr"/>
            <a:r>
              <a:rPr lang="en-US" sz="1400" dirty="0"/>
              <a:t>SBE37CT</a:t>
            </a:r>
          </a:p>
          <a:p>
            <a:pPr algn="ctr"/>
            <a:r>
              <a:rPr lang="en-US" sz="1400" dirty="0"/>
              <a:t>SBE39</a:t>
            </a:r>
          </a:p>
          <a:p>
            <a:pPr algn="ctr"/>
            <a:r>
              <a:rPr lang="en-US" sz="1400" dirty="0"/>
              <a:t>SBE39+</a:t>
            </a:r>
          </a:p>
          <a:p>
            <a:pPr algn="ctr"/>
            <a:r>
              <a:rPr lang="en-US" sz="1400" dirty="0"/>
              <a:t>SBE56</a:t>
            </a:r>
          </a:p>
          <a:p>
            <a:pPr algn="ctr"/>
            <a:r>
              <a:rPr lang="en-US" sz="1400" dirty="0"/>
              <a:t>SBE911 [Solander Livewire]</a:t>
            </a:r>
          </a:p>
          <a:p>
            <a:pPr algn="ctr"/>
            <a:endParaRPr lang="en-US" sz="1400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04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604B75D-A4E5-4F3E-8A79-925BE7F4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12" y="1411746"/>
            <a:ext cx="4546185" cy="5377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C1F6B-94BC-4722-AB21-3D30D2C2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06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pIMOS</a:t>
            </a:r>
            <a:r>
              <a:rPr lang="en-US" dirty="0"/>
              <a:t> </a:t>
            </a:r>
            <a:r>
              <a:rPr lang="en-US" dirty="0" err="1"/>
              <a:t>NetCDF</a:t>
            </a:r>
            <a:r>
              <a:rPr lang="en-US" dirty="0"/>
              <a:t> File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6527B1-13FA-4154-ADCC-618408261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61" y="791408"/>
            <a:ext cx="3951493" cy="59980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E0F950-0ED5-4FEB-8A39-C809DB0DC457}"/>
              </a:ext>
            </a:extLst>
          </p:cNvPr>
          <p:cNvSpPr/>
          <p:nvPr/>
        </p:nvSpPr>
        <p:spPr>
          <a:xfrm>
            <a:off x="2286462" y="3346450"/>
            <a:ext cx="3651250" cy="565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4BB97A-E7F0-4B52-9FB0-29715EE06A91}"/>
              </a:ext>
            </a:extLst>
          </p:cNvPr>
          <p:cNvSpPr/>
          <p:nvPr/>
        </p:nvSpPr>
        <p:spPr>
          <a:xfrm>
            <a:off x="2286461" y="4679949"/>
            <a:ext cx="3651250" cy="2109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36C989-435E-458C-96FA-5229C54079CE}"/>
              </a:ext>
            </a:extLst>
          </p:cNvPr>
          <p:cNvSpPr/>
          <p:nvPr/>
        </p:nvSpPr>
        <p:spPr>
          <a:xfrm>
            <a:off x="2355041" y="3779520"/>
            <a:ext cx="1150620" cy="116840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57B4A-335D-4361-896A-F82234713F08}"/>
              </a:ext>
            </a:extLst>
          </p:cNvPr>
          <p:cNvSpPr/>
          <p:nvPr/>
        </p:nvSpPr>
        <p:spPr>
          <a:xfrm>
            <a:off x="2355041" y="5402580"/>
            <a:ext cx="1470660" cy="144780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0D5C02-62C3-4916-96ED-14433AD92CB9}"/>
              </a:ext>
            </a:extLst>
          </p:cNvPr>
          <p:cNvSpPr/>
          <p:nvPr/>
        </p:nvSpPr>
        <p:spPr>
          <a:xfrm>
            <a:off x="2355041" y="5547360"/>
            <a:ext cx="3582670" cy="1242146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0E604-94D2-4F54-97C1-73FC6EFA4582}"/>
              </a:ext>
            </a:extLst>
          </p:cNvPr>
          <p:cNvSpPr txBox="1"/>
          <p:nvPr/>
        </p:nvSpPr>
        <p:spPr>
          <a:xfrm>
            <a:off x="607704" y="4626256"/>
            <a:ext cx="1431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Variable </a:t>
            </a:r>
            <a:r>
              <a:rPr lang="en-US" sz="1200" dirty="0" err="1">
                <a:solidFill>
                  <a:srgbClr val="FF0000"/>
                </a:solidFill>
              </a:rPr>
              <a:t>qc_velocity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3F56D8-6281-428E-982B-C2A6E79FE03F}"/>
              </a:ext>
            </a:extLst>
          </p:cNvPr>
          <p:cNvSpPr/>
          <p:nvPr/>
        </p:nvSpPr>
        <p:spPr>
          <a:xfrm>
            <a:off x="6946900" y="4903255"/>
            <a:ext cx="3448050" cy="243417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8C188B-86D3-4F52-97ED-71D4C782E273}"/>
              </a:ext>
            </a:extLst>
          </p:cNvPr>
          <p:cNvSpPr txBox="1"/>
          <p:nvPr/>
        </p:nvSpPr>
        <p:spPr>
          <a:xfrm>
            <a:off x="10645140" y="4866195"/>
            <a:ext cx="6217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Naming conv</a:t>
            </a:r>
            <a:endParaRPr lang="en-AU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3E8A30-9AF2-49F2-B8D6-1881E2393D50}"/>
              </a:ext>
            </a:extLst>
          </p:cNvPr>
          <p:cNvSpPr/>
          <p:nvPr/>
        </p:nvSpPr>
        <p:spPr>
          <a:xfrm>
            <a:off x="2355041" y="5303517"/>
            <a:ext cx="1470660" cy="99061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9736A-3BA4-45C1-8D4C-AB49FC8A3AA6}"/>
              </a:ext>
            </a:extLst>
          </p:cNvPr>
          <p:cNvSpPr txBox="1"/>
          <p:nvPr/>
        </p:nvSpPr>
        <p:spPr>
          <a:xfrm>
            <a:off x="875323" y="3726536"/>
            <a:ext cx="12250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Associated qc variable</a:t>
            </a:r>
            <a:endParaRPr lang="en-AU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60029-AFA1-4CA2-8306-C18DC0751948}"/>
              </a:ext>
            </a:extLst>
          </p:cNvPr>
          <p:cNvSpPr txBox="1"/>
          <p:nvPr/>
        </p:nvSpPr>
        <p:spPr>
          <a:xfrm>
            <a:off x="-43207" y="5144825"/>
            <a:ext cx="2182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Is CF compliance enforced? [Default is yes]</a:t>
            </a:r>
            <a:endParaRPr lang="en-AU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E76DB-09E3-4C20-9CCC-6D5710AF8D97}"/>
              </a:ext>
            </a:extLst>
          </p:cNvPr>
          <p:cNvSpPr txBox="1"/>
          <p:nvPr/>
        </p:nvSpPr>
        <p:spPr>
          <a:xfrm>
            <a:off x="212314" y="5495022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Which variables is it associated with?</a:t>
            </a:r>
            <a:endParaRPr lang="en-AU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D4B7C2-2A3B-4C45-930D-4ECD9C04A44F}"/>
              </a:ext>
            </a:extLst>
          </p:cNvPr>
          <p:cNvSpPr txBox="1"/>
          <p:nvPr/>
        </p:nvSpPr>
        <p:spPr>
          <a:xfrm>
            <a:off x="115134" y="5995960"/>
            <a:ext cx="1884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Comment on QC. Which QC functions were run? What inputs used? When? Outcome?</a:t>
            </a:r>
            <a:endParaRPr lang="en-AU" sz="9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822FA-F753-4A32-A784-D8A2871E5BCD}"/>
              </a:ext>
            </a:extLst>
          </p:cNvPr>
          <p:cNvSpPr/>
          <p:nvPr/>
        </p:nvSpPr>
        <p:spPr>
          <a:xfrm>
            <a:off x="2355041" y="5000703"/>
            <a:ext cx="3582670" cy="99061"/>
          </a:xfrm>
          <a:prstGeom prst="rect">
            <a:avLst/>
          </a:prstGeom>
          <a:solidFill>
            <a:srgbClr val="00B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CA039F-09CF-4420-BB80-D0EFB03B7541}"/>
              </a:ext>
            </a:extLst>
          </p:cNvPr>
          <p:cNvSpPr txBox="1"/>
          <p:nvPr/>
        </p:nvSpPr>
        <p:spPr>
          <a:xfrm>
            <a:off x="383824" y="4915840"/>
            <a:ext cx="17424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Code meaning [Decision needed]</a:t>
            </a:r>
            <a:endParaRPr lang="en-AU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AA8F3-EDB1-4B7B-A29A-7D7626D0DC43}"/>
              </a:ext>
            </a:extLst>
          </p:cNvPr>
          <p:cNvSpPr txBox="1"/>
          <p:nvPr/>
        </p:nvSpPr>
        <p:spPr>
          <a:xfrm>
            <a:off x="10515600" y="2724823"/>
            <a:ext cx="62179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Could always take it further</a:t>
            </a:r>
            <a:endParaRPr lang="en-AU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7E062C-F5D6-4244-A96C-503D5F2A12D6}"/>
              </a:ext>
            </a:extLst>
          </p:cNvPr>
          <p:cNvCxnSpPr/>
          <p:nvPr/>
        </p:nvCxnSpPr>
        <p:spPr>
          <a:xfrm flipH="1">
            <a:off x="7086600" y="2859364"/>
            <a:ext cx="342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A0040A-DA3E-4109-95C8-E69D36AA496D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716625" y="2377575"/>
            <a:ext cx="3798975" cy="478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A87265-2501-431C-BD7B-C663F2BB8E44}"/>
              </a:ext>
            </a:extLst>
          </p:cNvPr>
          <p:cNvSpPr txBox="1"/>
          <p:nvPr/>
        </p:nvSpPr>
        <p:spPr>
          <a:xfrm>
            <a:off x="10515600" y="5525277"/>
            <a:ext cx="62179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Could always take it further</a:t>
            </a:r>
            <a:endParaRPr lang="en-AU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8A9704-48F4-49DE-9096-48A6F61FBF6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832196" y="5656082"/>
            <a:ext cx="3683404" cy="1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6FBC0C-C7C7-4628-B2CF-81338291A3B4}"/>
              </a:ext>
            </a:extLst>
          </p:cNvPr>
          <p:cNvSpPr txBox="1"/>
          <p:nvPr/>
        </p:nvSpPr>
        <p:spPr>
          <a:xfrm>
            <a:off x="10509954" y="6038923"/>
            <a:ext cx="62179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Could always take it further</a:t>
            </a:r>
            <a:endParaRPr lang="en-AU" sz="14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11525C-7808-479C-BC7A-B8136B71A1B4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7086600" y="6169728"/>
            <a:ext cx="3423354" cy="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61CF5F-FA59-4C00-9967-4DFECFE7EACB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2138801" y="5260241"/>
            <a:ext cx="216240" cy="9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6D8F246-EC4E-4E79-82A0-4CD3A849DA68}"/>
              </a:ext>
            </a:extLst>
          </p:cNvPr>
          <p:cNvCxnSpPr>
            <a:cxnSpLocks/>
            <a:stCxn id="23" idx="3"/>
            <a:endCxn id="9" idx="1"/>
          </p:cNvCxnSpPr>
          <p:nvPr/>
        </p:nvCxnSpPr>
        <p:spPr>
          <a:xfrm flipV="1">
            <a:off x="2136239" y="5474970"/>
            <a:ext cx="218802" cy="13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7653090-BDCC-4E23-9200-191904D2EE74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126306" y="5031256"/>
            <a:ext cx="216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0EEA13-3D27-46F1-B0BE-01C3C0BAFAF8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 flipV="1">
            <a:off x="1999764" y="6168433"/>
            <a:ext cx="355277" cy="8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E8E7EE7-F4A1-4F8D-BB4D-47BC2F70AD74}"/>
              </a:ext>
            </a:extLst>
          </p:cNvPr>
          <p:cNvSpPr txBox="1"/>
          <p:nvPr/>
        </p:nvSpPr>
        <p:spPr>
          <a:xfrm>
            <a:off x="910459" y="3299442"/>
            <a:ext cx="1226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Variable u</a:t>
            </a:r>
          </a:p>
          <a:p>
            <a:pPr algn="r"/>
            <a:r>
              <a:rPr lang="en-US" sz="1200" dirty="0">
                <a:solidFill>
                  <a:srgbClr val="FF0000"/>
                </a:solidFill>
              </a:rPr>
              <a:t>[CF COMPLIANT]</a:t>
            </a:r>
            <a:endParaRPr lang="en-AU" sz="1200" dirty="0">
              <a:solidFill>
                <a:srgbClr val="FF0000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61BF35-019D-4BD3-ABAF-264A6868196E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2100338" y="3837940"/>
            <a:ext cx="254703" cy="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14ACFC-E720-4510-B5C2-4D196E5D30BE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10394950" y="5020084"/>
            <a:ext cx="250190" cy="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9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B4C229-E21E-48C9-A255-2D79AE7FC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724095"/>
              </p:ext>
            </p:extLst>
          </p:nvPr>
        </p:nvGraphicFramePr>
        <p:xfrm>
          <a:off x="-34289" y="125729"/>
          <a:ext cx="11641454" cy="6440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3D846B-EEE6-4757-8E9E-7AE793CD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-85725"/>
            <a:ext cx="10515600" cy="1325563"/>
          </a:xfrm>
        </p:spPr>
        <p:txBody>
          <a:bodyPr/>
          <a:lstStyle/>
          <a:p>
            <a:r>
              <a:rPr lang="en-AU" dirty="0"/>
              <a:t>Process Levels: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462DA-C203-4668-86FA-BAB1232D5ADC}"/>
              </a:ext>
            </a:extLst>
          </p:cNvPr>
          <p:cNvSpPr txBox="1"/>
          <p:nvPr/>
        </p:nvSpPr>
        <p:spPr>
          <a:xfrm>
            <a:off x="9565685" y="4170521"/>
            <a:ext cx="2201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Turbulence Calcs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Modal Amplitude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‘Background’ quantities</a:t>
            </a:r>
            <a:endParaRPr lang="en-AU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C77701-9FC7-4712-A538-2B3FB526367E}"/>
              </a:ext>
            </a:extLst>
          </p:cNvPr>
          <p:cNvSpPr txBox="1">
            <a:spLocks/>
          </p:cNvSpPr>
          <p:nvPr/>
        </p:nvSpPr>
        <p:spPr>
          <a:xfrm>
            <a:off x="203835" y="3846196"/>
            <a:ext cx="5619750" cy="2720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28491-928B-4EC8-9AFF-0A3ECD0A70EB}"/>
              </a:ext>
            </a:extLst>
          </p:cNvPr>
          <p:cNvSpPr txBox="1"/>
          <p:nvPr/>
        </p:nvSpPr>
        <p:spPr>
          <a:xfrm>
            <a:off x="325755" y="5344775"/>
            <a:ext cx="67494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1800" dirty="0"/>
              <a:t>Can change anything and the processing can be automatically rerun for a whole expt. [keeping old versions]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Researchers can deviate from the path at any point, make their own changes, and these may or may not become the new-normal</a:t>
            </a:r>
            <a:br>
              <a:rPr lang="en-AU" sz="1800" dirty="0"/>
            </a:br>
            <a:endParaRPr lang="en-AU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A631D64F-22A3-4E52-A34A-6270CBC6810C}"/>
              </a:ext>
            </a:extLst>
          </p:cNvPr>
          <p:cNvSpPr/>
          <p:nvPr/>
        </p:nvSpPr>
        <p:spPr>
          <a:xfrm rot="5400000">
            <a:off x="1547030" y="1540862"/>
            <a:ext cx="1477328" cy="3250588"/>
          </a:xfrm>
          <a:prstGeom prst="bentUpArrow">
            <a:avLst>
              <a:gd name="adj1" fmla="val 14732"/>
              <a:gd name="adj2" fmla="val 10885"/>
              <a:gd name="adj3" fmla="val 1768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7589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6D9-EA3E-42C2-BC22-35103F0F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34"/>
            <a:ext cx="10515600" cy="1325563"/>
          </a:xfrm>
        </p:spPr>
        <p:txBody>
          <a:bodyPr/>
          <a:lstStyle/>
          <a:p>
            <a:r>
              <a:rPr lang="en-AU" dirty="0"/>
              <a:t>File </a:t>
            </a:r>
            <a:br>
              <a:rPr lang="en-AU" dirty="0"/>
            </a:br>
            <a:r>
              <a:rPr lang="en-AU" dirty="0" err="1"/>
              <a:t>attrs</a:t>
            </a:r>
            <a:endParaRPr lang="en-AU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2BCF073-6866-415E-9505-A1EE4C6FD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52238"/>
              </p:ext>
            </p:extLst>
          </p:nvPr>
        </p:nvGraphicFramePr>
        <p:xfrm>
          <a:off x="4389609" y="121920"/>
          <a:ext cx="5911161" cy="661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813">
                  <a:extLst>
                    <a:ext uri="{9D8B030D-6E8A-4147-A177-3AD203B41FA5}">
                      <a16:colId xmlns:a16="http://schemas.microsoft.com/office/drawing/2014/main" val="2404255092"/>
                    </a:ext>
                  </a:extLst>
                </a:gridCol>
                <a:gridCol w="1407116">
                  <a:extLst>
                    <a:ext uri="{9D8B030D-6E8A-4147-A177-3AD203B41FA5}">
                      <a16:colId xmlns:a16="http://schemas.microsoft.com/office/drawing/2014/main" val="96960301"/>
                    </a:ext>
                  </a:extLst>
                </a:gridCol>
                <a:gridCol w="1407116">
                  <a:extLst>
                    <a:ext uri="{9D8B030D-6E8A-4147-A177-3AD203B41FA5}">
                      <a16:colId xmlns:a16="http://schemas.microsoft.com/office/drawing/2014/main" val="1403468018"/>
                    </a:ext>
                  </a:extLst>
                </a:gridCol>
                <a:gridCol w="1407116">
                  <a:extLst>
                    <a:ext uri="{9D8B030D-6E8A-4147-A177-3AD203B41FA5}">
                      <a16:colId xmlns:a16="http://schemas.microsoft.com/office/drawing/2014/main" val="1337589801"/>
                    </a:ext>
                  </a:extLst>
                </a:gridCol>
              </a:tblGrid>
              <a:tr h="212727">
                <a:tc>
                  <a:txBody>
                    <a:bodyPr/>
                    <a:lstStyle/>
                    <a:p>
                      <a:r>
                        <a:rPr lang="en-AU" sz="8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Process 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Process 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800" dirty="0"/>
                        <a:t>Process Levels 2, 3,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359309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469659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637909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33154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22392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51899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442932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348448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21508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trip_deployed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08083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53719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site_station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62529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instrument_make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892413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instrument_model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103931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instrument_serial_number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93245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raw_file_name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228801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raw_file_directory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90673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raw_file_attributes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71500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last_export_file_name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9987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last_export_directory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984413"/>
                  </a:ext>
                </a:extLst>
              </a:tr>
              <a:tr h="212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last_load_file_name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721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last_load_directory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260138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nominal_latitude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89095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nominal_longitude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081060"/>
                  </a:ext>
                </a:extLst>
              </a:tr>
              <a:tr h="1493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nominal_site_depth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60013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pressure_sensor_height_asb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28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nominal_instrument_height_asb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89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nominal_instrument_orientation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83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Timezone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49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process_level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27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is_profile_data</a:t>
                      </a:r>
                      <a:endParaRPr lang="en-AU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423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10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A86186-9C21-4FFD-BB7C-97A6D914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-85725"/>
            <a:ext cx="10515600" cy="1325563"/>
          </a:xfrm>
        </p:spPr>
        <p:txBody>
          <a:bodyPr/>
          <a:lstStyle/>
          <a:p>
            <a:r>
              <a:rPr lang="en-AU" dirty="0"/>
              <a:t>Process Levels: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EBE0C-72A2-2EB3-AEBE-CC099EAC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4" y="1118034"/>
            <a:ext cx="10169771" cy="46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5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9FE4-0963-458B-BE72-C61C90E7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849"/>
            <a:ext cx="10515600" cy="1325563"/>
          </a:xfrm>
        </p:spPr>
        <p:txBody>
          <a:bodyPr/>
          <a:lstStyle/>
          <a:p>
            <a:r>
              <a:rPr lang="en-AU" b="1" dirty="0"/>
              <a:t>Coding Progress to Date </a:t>
            </a:r>
            <a:r>
              <a:rPr lang="en-AU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B61E4-889E-478A-8440-CE78BB40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3792"/>
            <a:ext cx="10515600" cy="3877945"/>
          </a:xfrm>
        </p:spPr>
        <p:txBody>
          <a:bodyPr>
            <a:normAutofit lnSpcReduction="10000"/>
          </a:bodyPr>
          <a:lstStyle/>
          <a:p>
            <a:r>
              <a:rPr lang="en-AU" sz="1800" dirty="0"/>
              <a:t>The base data structure class</a:t>
            </a:r>
          </a:p>
          <a:p>
            <a:r>
              <a:rPr lang="en-AU" sz="1800" dirty="0"/>
              <a:t>Instrument specific classes for all moored and profiling instruments </a:t>
            </a:r>
          </a:p>
          <a:p>
            <a:pPr lvl="1"/>
            <a:r>
              <a:rPr lang="en-AU" sz="1400" dirty="0"/>
              <a:t>RSI Microstructure python libraries was not an insignificant amount of work</a:t>
            </a:r>
          </a:p>
          <a:p>
            <a:pPr lvl="1"/>
            <a:r>
              <a:rPr lang="en-AU" sz="1400" dirty="0"/>
              <a:t>Having multiple readers [e.g. for handling corrupt files] all plug into the one system cleanly was not an insignificant amount of work</a:t>
            </a:r>
          </a:p>
          <a:p>
            <a:r>
              <a:rPr lang="en-AU" sz="1800" dirty="0"/>
              <a:t>Automation of CSV database to “Process Level 1” for all autonomous instruments</a:t>
            </a:r>
          </a:p>
          <a:p>
            <a:r>
              <a:rPr lang="en-AU" sz="1800" dirty="0"/>
              <a:t>Automation of CSV database to “Process Level 0” for all profiling instruments</a:t>
            </a:r>
          </a:p>
          <a:p>
            <a:r>
              <a:rPr lang="en-AU" sz="1800" dirty="0"/>
              <a:t>CSV database to PostgreSQL database – should we wish to take that route in the future</a:t>
            </a:r>
          </a:p>
          <a:p>
            <a:r>
              <a:rPr lang="en-AU" sz="1800" dirty="0"/>
              <a:t>All IMOS QC routines</a:t>
            </a:r>
          </a:p>
          <a:p>
            <a:r>
              <a:rPr lang="en-AU" sz="1800" dirty="0"/>
              <a:t>CF compliance utils and checker [seriously dry work!]</a:t>
            </a:r>
          </a:p>
          <a:p>
            <a:r>
              <a:rPr lang="en-AU" sz="1800" dirty="0"/>
              <a:t>Stack moorings and transects</a:t>
            </a:r>
          </a:p>
          <a:p>
            <a:r>
              <a:rPr lang="en-AU" sz="1800" dirty="0"/>
              <a:t>All of the higher process level tools [e.g. turbulence calcs, modal fitting] are coded in Python also – they just need to be plugged in</a:t>
            </a:r>
          </a:p>
          <a:p>
            <a:endParaRPr lang="en-AU" sz="1800" dirty="0"/>
          </a:p>
          <a:p>
            <a:endParaRPr lang="en-AU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B14A53-1C44-47C8-9678-DB2F688BE0D3}"/>
              </a:ext>
            </a:extLst>
          </p:cNvPr>
          <p:cNvSpPr txBox="1">
            <a:spLocks/>
          </p:cNvSpPr>
          <p:nvPr/>
        </p:nvSpPr>
        <p:spPr>
          <a:xfrm>
            <a:off x="838200" y="4373125"/>
            <a:ext cx="10515600" cy="2682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/>
              <a:t>Actual Archiving Progress to Date: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Kimberley 2017 profiling VMP and LISST data archived to “Process Level 0”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Kimberley 2017 profiling CTD data archived to “Process Level 1”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Kimberley 2017 autonomous data archived to “Process Level 1”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Kimberley 2017 mooring stack archived to “Process Level 2”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Kimberley 2017 CTD transect stack archived  to “Process Level 2”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Kimberley 2017 Turbulence calcs done [from “Process Level 1” inputs]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Pilbara 2019 autonomous data archived to “Process Level 1”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AEE862-55D4-47DE-BFE4-264C19D7BB6B}"/>
              </a:ext>
            </a:extLst>
          </p:cNvPr>
          <p:cNvSpPr txBox="1">
            <a:spLocks/>
          </p:cNvSpPr>
          <p:nvPr/>
        </p:nvSpPr>
        <p:spPr>
          <a:xfrm>
            <a:off x="894202" y="6160771"/>
            <a:ext cx="10515600" cy="3152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656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2155-D396-46F2-9CFA-E3E67805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" y="-434975"/>
            <a:ext cx="10515600" cy="1325563"/>
          </a:xfrm>
        </p:spPr>
        <p:txBody>
          <a:bodyPr>
            <a:normAutofit/>
          </a:bodyPr>
          <a:lstStyle/>
          <a:p>
            <a:r>
              <a:rPr lang="en-AU" sz="2000" dirty="0"/>
              <a:t>Process Levels – KISSME 2017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1CF60E-0F8D-442B-B384-629BD8BCD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49545"/>
              </p:ext>
            </p:extLst>
          </p:nvPr>
        </p:nvGraphicFramePr>
        <p:xfrm>
          <a:off x="353508" y="504957"/>
          <a:ext cx="11291321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05">
                  <a:extLst>
                    <a:ext uri="{9D8B030D-6E8A-4147-A177-3AD203B41FA5}">
                      <a16:colId xmlns:a16="http://schemas.microsoft.com/office/drawing/2014/main" val="344093900"/>
                    </a:ext>
                  </a:extLst>
                </a:gridCol>
                <a:gridCol w="1123179">
                  <a:extLst>
                    <a:ext uri="{9D8B030D-6E8A-4147-A177-3AD203B41FA5}">
                      <a16:colId xmlns:a16="http://schemas.microsoft.com/office/drawing/2014/main" val="2805533984"/>
                    </a:ext>
                  </a:extLst>
                </a:gridCol>
                <a:gridCol w="1961544">
                  <a:extLst>
                    <a:ext uri="{9D8B030D-6E8A-4147-A177-3AD203B41FA5}">
                      <a16:colId xmlns:a16="http://schemas.microsoft.com/office/drawing/2014/main" val="4080551734"/>
                    </a:ext>
                  </a:extLst>
                </a:gridCol>
                <a:gridCol w="1652530">
                  <a:extLst>
                    <a:ext uri="{9D8B030D-6E8A-4147-A177-3AD203B41FA5}">
                      <a16:colId xmlns:a16="http://schemas.microsoft.com/office/drawing/2014/main" val="2989395010"/>
                    </a:ext>
                  </a:extLst>
                </a:gridCol>
                <a:gridCol w="1608463">
                  <a:extLst>
                    <a:ext uri="{9D8B030D-6E8A-4147-A177-3AD203B41FA5}">
                      <a16:colId xmlns:a16="http://schemas.microsoft.com/office/drawing/2014/main" val="1578418497"/>
                    </a:ext>
                  </a:extLst>
                </a:gridCol>
                <a:gridCol w="1057619">
                  <a:extLst>
                    <a:ext uri="{9D8B030D-6E8A-4147-A177-3AD203B41FA5}">
                      <a16:colId xmlns:a16="http://schemas.microsoft.com/office/drawing/2014/main" val="2615136872"/>
                    </a:ext>
                  </a:extLst>
                </a:gridCol>
                <a:gridCol w="1057619">
                  <a:extLst>
                    <a:ext uri="{9D8B030D-6E8A-4147-A177-3AD203B41FA5}">
                      <a16:colId xmlns:a16="http://schemas.microsoft.com/office/drawing/2014/main" val="2313601075"/>
                    </a:ext>
                  </a:extLst>
                </a:gridCol>
                <a:gridCol w="947451">
                  <a:extLst>
                    <a:ext uri="{9D8B030D-6E8A-4147-A177-3AD203B41FA5}">
                      <a16:colId xmlns:a16="http://schemas.microsoft.com/office/drawing/2014/main" val="3476346292"/>
                    </a:ext>
                  </a:extLst>
                </a:gridCol>
                <a:gridCol w="1509311">
                  <a:extLst>
                    <a:ext uri="{9D8B030D-6E8A-4147-A177-3AD203B41FA5}">
                      <a16:colId xmlns:a16="http://schemas.microsoft.com/office/drawing/2014/main" val="968653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900" dirty="0"/>
                        <a:t>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Seabird 37, 39, 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Teledyne 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Signature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Vectors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 err="1"/>
                        <a:t>Wetlabs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LISST</a:t>
                      </a:r>
                    </a:p>
                    <a:p>
                      <a:r>
                        <a:rPr lang="en-AU" sz="900" dirty="0"/>
                        <a:t>[moored and profiling]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Profiling CTD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Profiling VMP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40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Read</a:t>
                      </a:r>
                    </a:p>
                    <a:p>
                      <a:r>
                        <a:rPr lang="en-AU" sz="900" dirty="0"/>
                        <a:t>Build structure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/>
                        <a:t>Add attributes</a:t>
                      </a:r>
                    </a:p>
                    <a:p>
                      <a:r>
                        <a:rPr lang="en-AU" sz="900" dirty="0"/>
                        <a:t>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Read</a:t>
                      </a:r>
                    </a:p>
                    <a:p>
                      <a:r>
                        <a:rPr lang="en-AU" sz="900" dirty="0"/>
                        <a:t>Deconvolve</a:t>
                      </a:r>
                    </a:p>
                    <a:p>
                      <a:r>
                        <a:rPr lang="en-AU" sz="900" dirty="0"/>
                        <a:t>Physical Units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Build structure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Add attributes</a:t>
                      </a:r>
                      <a:endParaRPr lang="en-AU" sz="900" dirty="0"/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Export</a:t>
                      </a:r>
                    </a:p>
                    <a:p>
                      <a:endParaRPr lang="en-AU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966833"/>
                  </a:ext>
                </a:extLst>
              </a:tr>
              <a:tr h="1644868">
                <a:tc>
                  <a:txBody>
                    <a:bodyPr/>
                    <a:lstStyle/>
                    <a:p>
                      <a:r>
                        <a:rPr lang="en-AU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Build structure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CF compliance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Assign QC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Add attributes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Calibrate</a:t>
                      </a:r>
                    </a:p>
                    <a:p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InOutWaterQC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Export as PL1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Build structure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CF compliance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Assign QC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Add attributes</a:t>
                      </a:r>
                    </a:p>
                    <a:p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InOutWaterQC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TiltVelocitySimpleQC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EchoIntensitySimpleQC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ErrorVelocitySetQC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CorrMagVelocitySetQC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PercentGoodVelocitySetRDIQC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Export as PL1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Read</a:t>
                      </a:r>
                    </a:p>
                    <a:p>
                      <a:r>
                        <a:rPr lang="en-AU" sz="900" dirty="0"/>
                        <a:t>Build structure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CF compliance</a:t>
                      </a:r>
                      <a:endParaRPr lang="en-AU" sz="900" dirty="0"/>
                    </a:p>
                    <a:p>
                      <a:r>
                        <a:rPr lang="en-AU" sz="900" dirty="0"/>
                        <a:t>Assign QC</a:t>
                      </a:r>
                    </a:p>
                    <a:p>
                      <a:r>
                        <a:rPr lang="en-AU" sz="900" dirty="0"/>
                        <a:t>Add attributes</a:t>
                      </a:r>
                    </a:p>
                    <a:p>
                      <a:r>
                        <a:rPr lang="en-AU" sz="900" dirty="0" err="1"/>
                        <a:t>InOutWaterQC</a:t>
                      </a:r>
                      <a:endParaRPr lang="en-AU" sz="900" dirty="0"/>
                    </a:p>
                    <a:p>
                      <a:r>
                        <a:rPr lang="en-AU" sz="900" dirty="0" err="1"/>
                        <a:t>TiltVelocitySimpleQC</a:t>
                      </a:r>
                      <a:endParaRPr lang="en-AU" sz="900" dirty="0"/>
                    </a:p>
                    <a:p>
                      <a:r>
                        <a:rPr lang="en-AU" sz="900" dirty="0" err="1"/>
                        <a:t>EchoIntensitySimpleQC</a:t>
                      </a:r>
                      <a:endParaRPr lang="en-AU" sz="900" dirty="0"/>
                    </a:p>
                    <a:p>
                      <a:r>
                        <a:rPr lang="en-AU" sz="900" dirty="0" err="1"/>
                        <a:t>CorrMagVelocitySetQC</a:t>
                      </a:r>
                      <a:endParaRPr lang="en-AU" sz="900" dirty="0"/>
                    </a:p>
                    <a:p>
                      <a:r>
                        <a:rPr lang="en-AU" sz="900" dirty="0">
                          <a:solidFill>
                            <a:srgbClr val="FF0000"/>
                          </a:solidFill>
                        </a:rPr>
                        <a:t>ALONG-BEAM FISH DETECTION.</a:t>
                      </a:r>
                      <a:endParaRPr lang="en-AU" sz="900" dirty="0"/>
                    </a:p>
                    <a:p>
                      <a:r>
                        <a:rPr lang="en-AU" sz="900" dirty="0"/>
                        <a:t>Export </a:t>
                      </a: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as PL1</a:t>
                      </a:r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Read</a:t>
                      </a:r>
                    </a:p>
                    <a:p>
                      <a:r>
                        <a:rPr lang="en-AU" sz="900" dirty="0"/>
                        <a:t>Build structure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CF compliance</a:t>
                      </a:r>
                      <a:endParaRPr lang="en-AU" sz="900" dirty="0"/>
                    </a:p>
                    <a:p>
                      <a:r>
                        <a:rPr lang="en-AU" sz="900" dirty="0"/>
                        <a:t>Assign QC</a:t>
                      </a:r>
                    </a:p>
                    <a:p>
                      <a:r>
                        <a:rPr lang="en-AU" sz="900" dirty="0"/>
                        <a:t>Add attributes</a:t>
                      </a:r>
                    </a:p>
                    <a:p>
                      <a:r>
                        <a:rPr lang="en-AU" sz="900" dirty="0" err="1"/>
                        <a:t>InOutWaterQC</a:t>
                      </a:r>
                      <a:endParaRPr lang="en-AU" sz="900" dirty="0"/>
                    </a:p>
                    <a:p>
                      <a:r>
                        <a:rPr lang="en-AU" sz="900" dirty="0" err="1"/>
                        <a:t>FishDetectionQC</a:t>
                      </a:r>
                      <a:endParaRPr lang="en-AU" sz="900" dirty="0"/>
                    </a:p>
                    <a:p>
                      <a:r>
                        <a:rPr lang="en-AU" sz="900" dirty="0" err="1"/>
                        <a:t>CorrMagVelocitySetQC</a:t>
                      </a:r>
                      <a:endParaRPr lang="en-AU" sz="900" dirty="0"/>
                    </a:p>
                    <a:p>
                      <a:r>
                        <a:rPr lang="en-AU" sz="900" dirty="0"/>
                        <a:t>Export </a:t>
                      </a: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as PL1</a:t>
                      </a:r>
                      <a:endParaRPr lang="en-AU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Read</a:t>
                      </a:r>
                    </a:p>
                    <a:p>
                      <a:r>
                        <a:rPr lang="en-AU" sz="900" dirty="0"/>
                        <a:t>Build structure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CF compliance</a:t>
                      </a:r>
                      <a:endParaRPr lang="en-AU" sz="900" dirty="0"/>
                    </a:p>
                    <a:p>
                      <a:r>
                        <a:rPr lang="en-AU" sz="900" dirty="0"/>
                        <a:t>Assign QC</a:t>
                      </a:r>
                    </a:p>
                    <a:p>
                      <a:r>
                        <a:rPr lang="en-AU" sz="900" dirty="0"/>
                        <a:t>Add attributes</a:t>
                      </a:r>
                    </a:p>
                    <a:p>
                      <a:r>
                        <a:rPr lang="en-AU" sz="900" dirty="0"/>
                        <a:t>_</a:t>
                      </a:r>
                      <a:r>
                        <a:rPr lang="en-AU" sz="900" dirty="0" err="1"/>
                        <a:t>calibrate_device</a:t>
                      </a:r>
                      <a:endParaRPr lang="en-AU" sz="900" dirty="0"/>
                    </a:p>
                    <a:p>
                      <a:r>
                        <a:rPr lang="en-AU" sz="900" dirty="0" err="1"/>
                        <a:t>InOutWaterQC</a:t>
                      </a:r>
                      <a:endParaRPr lang="en-AU" sz="900" dirty="0"/>
                    </a:p>
                    <a:p>
                      <a:r>
                        <a:rPr lang="en-AU" sz="900" dirty="0"/>
                        <a:t>Export </a:t>
                      </a: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as PL1</a:t>
                      </a:r>
                      <a:endParaRPr lang="en-AU" sz="900" dirty="0"/>
                    </a:p>
                    <a:p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rgbClr val="FF0000"/>
                          </a:solidFill>
                        </a:rPr>
                        <a:t>CF compliance</a:t>
                      </a:r>
                    </a:p>
                    <a:p>
                      <a:r>
                        <a:rPr lang="en-AU" sz="900" dirty="0">
                          <a:solidFill>
                            <a:srgbClr val="FF0000"/>
                          </a:solidFill>
                        </a:rPr>
                        <a:t>Assign QC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 err="1">
                          <a:solidFill>
                            <a:srgbClr val="FF0000"/>
                          </a:solidFill>
                        </a:rPr>
                        <a:t>qc_routines</a:t>
                      </a:r>
                      <a:endParaRPr lang="en-AU" sz="900" dirty="0"/>
                    </a:p>
                    <a:p>
                      <a:r>
                        <a:rPr lang="en-AU" sz="900" dirty="0">
                          <a:solidFill>
                            <a:schemeClr val="accent1"/>
                          </a:solidFill>
                        </a:rPr>
                        <a:t>Export as PL1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/>
                        <a:t>Read</a:t>
                      </a:r>
                    </a:p>
                    <a:p>
                      <a:r>
                        <a:rPr lang="en-AU" sz="900" dirty="0"/>
                        <a:t>Build structure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/>
                        <a:t>Add attributes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CF compliance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Assign QC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 err="1">
                          <a:solidFill>
                            <a:srgbClr val="FF0000"/>
                          </a:solidFill>
                        </a:rPr>
                        <a:t>qc_routines</a:t>
                      </a:r>
                      <a:endParaRPr lang="en-AU" sz="900" dirty="0"/>
                    </a:p>
                    <a:p>
                      <a:r>
                        <a:rPr lang="en-AU" sz="900" dirty="0">
                          <a:solidFill>
                            <a:schemeClr val="accent1"/>
                          </a:solidFill>
                        </a:rPr>
                        <a:t>Export as PL1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rgbClr val="FF0000"/>
                          </a:solidFill>
                        </a:rPr>
                        <a:t>CF compliance</a:t>
                      </a:r>
                    </a:p>
                    <a:p>
                      <a:r>
                        <a:rPr lang="en-AU" sz="900" dirty="0">
                          <a:solidFill>
                            <a:srgbClr val="FF0000"/>
                          </a:solidFill>
                        </a:rPr>
                        <a:t>Assign QC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 err="1">
                          <a:solidFill>
                            <a:srgbClr val="FF0000"/>
                          </a:solidFill>
                        </a:rPr>
                        <a:t>qc_routines</a:t>
                      </a:r>
                      <a:endParaRPr lang="en-AU" sz="900" dirty="0"/>
                    </a:p>
                    <a:p>
                      <a:r>
                        <a:rPr lang="en-AU" sz="900" dirty="0">
                          <a:solidFill>
                            <a:schemeClr val="accent1"/>
                          </a:solidFill>
                        </a:rPr>
                        <a:t>Export as PL1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022161"/>
                  </a:ext>
                </a:extLst>
              </a:tr>
              <a:tr h="856714">
                <a:tc>
                  <a:txBody>
                    <a:bodyPr/>
                    <a:lstStyle/>
                    <a:p>
                      <a:r>
                        <a:rPr lang="en-AU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Goring </a:t>
                      </a:r>
                      <a:r>
                        <a:rPr lang="en-AU" sz="9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Nikora</a:t>
                      </a:r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Time filter/align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Stack Moorings***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Reexport as PL2</a:t>
                      </a:r>
                    </a:p>
                    <a:p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ENU with </a:t>
                      </a:r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BinMap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Time filter/align</a:t>
                      </a:r>
                    </a:p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Replace missing data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Stack moorings***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Reexport as PL2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Phase unwrap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Goring </a:t>
                      </a:r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Nikora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Replace missing data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ENU</a:t>
                      </a:r>
                    </a:p>
                    <a:p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Phase unwrap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Goring </a:t>
                      </a:r>
                      <a:r>
                        <a:rPr lang="en-AU" sz="900" dirty="0" err="1">
                          <a:solidFill>
                            <a:schemeClr val="tx1"/>
                          </a:solidFill>
                        </a:rPr>
                        <a:t>Nikora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Replace missing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***Tilt sensor correct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ENU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PL2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Burst Median?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Goring </a:t>
                      </a:r>
                      <a:r>
                        <a:rPr lang="en-AU" sz="9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Nikora</a:t>
                      </a:r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PL2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b="0" dirty="0">
                          <a:solidFill>
                            <a:schemeClr val="tx1"/>
                          </a:solidFill>
                        </a:rPr>
                        <a:t>Stack Transect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PL2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Goring </a:t>
                      </a:r>
                      <a:r>
                        <a:rPr lang="en-AU" sz="9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Nikora</a:t>
                      </a:r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Replace missing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PL2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79354"/>
                  </a:ext>
                </a:extLst>
              </a:tr>
              <a:tr h="650209">
                <a:tc>
                  <a:txBody>
                    <a:bodyPr/>
                    <a:lstStyle/>
                    <a:p>
                      <a:r>
                        <a:rPr lang="en-AU" sz="900" dirty="0"/>
                        <a:t>3**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Background quantities</a:t>
                      </a:r>
                    </a:p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Modal fitting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PL3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Modal/harmonic fitting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Velocity shear calcs</a:t>
                      </a:r>
                    </a:p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Scotti et al. 2005?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PL3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Turbulence calcs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Mean calcs</a:t>
                      </a:r>
                    </a:p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Velocity shear calcs</a:t>
                      </a:r>
                    </a:p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Scotti et al. 2005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PL3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Turbulence Calcs</a:t>
                      </a:r>
                    </a:p>
                    <a:p>
                      <a:r>
                        <a:rPr lang="en-AU" sz="900" dirty="0">
                          <a:solidFill>
                            <a:schemeClr val="tx1"/>
                          </a:solidFill>
                        </a:rPr>
                        <a:t>Mean calcs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FF0000"/>
                          </a:solidFill>
                        </a:rPr>
                        <a:t>Frame interference?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PL3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Turbulence Calcs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dirty="0">
                          <a:solidFill>
                            <a:srgbClr val="0070C0"/>
                          </a:solidFill>
                        </a:rPr>
                        <a:t>Reexport as PL2</a:t>
                      </a:r>
                      <a:endParaRPr lang="en-AU" sz="900" dirty="0">
                        <a:solidFill>
                          <a:schemeClr val="tx1"/>
                        </a:solidFill>
                      </a:endParaRPr>
                    </a:p>
                    <a:p>
                      <a:endParaRPr lang="en-AU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9521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090DD6-1BCE-401F-A7DC-53F81AA5E0A5}"/>
              </a:ext>
            </a:extLst>
          </p:cNvPr>
          <p:cNvSpPr txBox="1"/>
          <p:nvPr/>
        </p:nvSpPr>
        <p:spPr>
          <a:xfrm>
            <a:off x="313688" y="6033650"/>
            <a:ext cx="1107775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dirty="0"/>
              <a:t>* These instruments go straight to Process Level 1</a:t>
            </a:r>
          </a:p>
          <a:p>
            <a:r>
              <a:rPr lang="en-AU" sz="1050" dirty="0"/>
              <a:t>** My understanding is that these will be output to </a:t>
            </a:r>
            <a:r>
              <a:rPr lang="en-AU" sz="1050" dirty="0" err="1"/>
              <a:t>netcdf</a:t>
            </a:r>
            <a:r>
              <a:rPr lang="en-AU" sz="1050" dirty="0"/>
              <a:t> but not </a:t>
            </a:r>
            <a:r>
              <a:rPr lang="en-AU" sz="1050" i="1" dirty="0"/>
              <a:t>archived </a:t>
            </a:r>
            <a:r>
              <a:rPr lang="en-AU" sz="1050" dirty="0"/>
              <a:t>on library website etc</a:t>
            </a:r>
          </a:p>
          <a:p>
            <a:r>
              <a:rPr lang="en-AU" sz="1050" dirty="0">
                <a:solidFill>
                  <a:schemeClr val="tx1"/>
                </a:solidFill>
              </a:rPr>
              <a:t>*** Not resaved as indiv</a:t>
            </a:r>
            <a:r>
              <a:rPr lang="en-AU" sz="1050" dirty="0"/>
              <a:t>idual files at this point, straight into stacked files</a:t>
            </a:r>
          </a:p>
          <a:p>
            <a:r>
              <a:rPr lang="en-AU" sz="1050" dirty="0"/>
              <a:t>**** </a:t>
            </a:r>
            <a:r>
              <a:rPr lang="en-AU" sz="1050" dirty="0">
                <a:solidFill>
                  <a:srgbClr val="FF0000"/>
                </a:solidFill>
              </a:rPr>
              <a:t>The 6019 tilt sensor was broken. Tilt data is </a:t>
            </a:r>
            <a:r>
              <a:rPr lang="en-AU" sz="1050" dirty="0" err="1">
                <a:solidFill>
                  <a:srgbClr val="FF0000"/>
                </a:solidFill>
              </a:rPr>
              <a:t>QCd</a:t>
            </a:r>
            <a:r>
              <a:rPr lang="en-AU" sz="1050" dirty="0">
                <a:solidFill>
                  <a:srgbClr val="FF0000"/>
                </a:solidFill>
              </a:rPr>
              <a:t> out manually and commented. I’m running a ‘quick rotate’ routine on these data.</a:t>
            </a:r>
          </a:p>
          <a:p>
            <a:endParaRPr lang="en-AU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A7EF2-6DD3-4D75-BAC9-7BAE5325BAE6}"/>
              </a:ext>
            </a:extLst>
          </p:cNvPr>
          <p:cNvSpPr txBox="1"/>
          <p:nvPr/>
        </p:nvSpPr>
        <p:spPr>
          <a:xfrm>
            <a:off x="5198256" y="73742"/>
            <a:ext cx="6902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Black=done; </a:t>
            </a:r>
            <a:r>
              <a:rPr lang="en-AU" sz="1200" dirty="0">
                <a:solidFill>
                  <a:schemeClr val="accent5">
                    <a:lumMod val="75000"/>
                  </a:schemeClr>
                </a:solidFill>
              </a:rPr>
              <a:t>Blue=code tested but not in workflow; </a:t>
            </a:r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AU" sz="1200" dirty="0"/>
              <a:t> </a:t>
            </a:r>
            <a:r>
              <a:rPr lang="en-AU" sz="1200" dirty="0">
                <a:solidFill>
                  <a:schemeClr val="accent2">
                    <a:lumMod val="75000"/>
                  </a:schemeClr>
                </a:solidFill>
              </a:rPr>
              <a:t>= code needs further testing; </a:t>
            </a:r>
            <a:r>
              <a:rPr lang="en-AU" sz="1200" dirty="0">
                <a:solidFill>
                  <a:srgbClr val="FF0000"/>
                </a:solidFill>
              </a:rPr>
              <a:t>Red=Known Issues</a:t>
            </a:r>
            <a:endParaRPr lang="en-AU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9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1F6B-94BC-4722-AB21-3D30D2C2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4"/>
            <a:ext cx="10515600" cy="1325563"/>
          </a:xfrm>
        </p:spPr>
        <p:txBody>
          <a:bodyPr/>
          <a:lstStyle/>
          <a:p>
            <a:r>
              <a:rPr lang="en-US" dirty="0"/>
              <a:t>KISSME Stacked Moorings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70626-B052-46A9-90CF-ACA008736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82" y="1466851"/>
            <a:ext cx="5636571" cy="174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D8757-FCCB-4DE9-8677-13E4B5B7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4" y="3205908"/>
            <a:ext cx="5635835" cy="1728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766DE-3D40-48AE-A6C3-73CB18F1D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5" y="4934849"/>
            <a:ext cx="5635835" cy="1760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9A452-C8EB-4B06-B09D-047FDEC70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083" y="15971"/>
            <a:ext cx="4483367" cy="1886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9FC653-3C62-4268-A242-55EA0D41C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167" y="1911314"/>
            <a:ext cx="4397982" cy="1980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162918-2169-4203-AA15-3360E917A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123" y="3865616"/>
            <a:ext cx="4432007" cy="20111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F32E35-A4CA-4930-1507-653BF5A60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167" y="5854790"/>
            <a:ext cx="4356528" cy="10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59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7155</TotalTime>
  <Words>1870</Words>
  <Application>Microsoft Office PowerPoint</Application>
  <PresentationFormat>Widescreen</PresentationFormat>
  <Paragraphs>485</Paragraphs>
  <Slides>18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Elements</vt:lpstr>
      <vt:lpstr>Example pIMOS NetCDF File</vt:lpstr>
      <vt:lpstr>Process Levels: Workflow</vt:lpstr>
      <vt:lpstr>File  attrs</vt:lpstr>
      <vt:lpstr>Process Levels: Workflow</vt:lpstr>
      <vt:lpstr>Coding Progress to Date :</vt:lpstr>
      <vt:lpstr>Process Levels – KISSME 2017</vt:lpstr>
      <vt:lpstr>KISSME Stacked Moorings</vt:lpstr>
      <vt:lpstr>KISSME Profiler Casts</vt:lpstr>
      <vt:lpstr>KISSME stacked transects</vt:lpstr>
      <vt:lpstr>PILBARA 2019 OVERVIEW</vt:lpstr>
      <vt:lpstr>Pilbara Stacked Moorings</vt:lpstr>
      <vt:lpstr>Next Steps…</vt:lpstr>
      <vt:lpstr>Related Repos</vt:lpstr>
      <vt:lpstr>The Recipe</vt:lpstr>
      <vt:lpstr>Notebook structure</vt:lpstr>
      <vt:lpstr>2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Archiving</dc:title>
  <dc:creator>Andrew Zulberti</dc:creator>
  <cp:lastModifiedBy>Andrew Zulberti</cp:lastModifiedBy>
  <cp:revision>35</cp:revision>
  <dcterms:created xsi:type="dcterms:W3CDTF">2021-12-13T01:48:36Z</dcterms:created>
  <dcterms:modified xsi:type="dcterms:W3CDTF">2022-04-29T02:11:39Z</dcterms:modified>
</cp:coreProperties>
</file>